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83" r:id="rId1"/>
  </p:sldMasterIdLst>
  <p:notesMasterIdLst>
    <p:notesMasterId r:id="rId63"/>
  </p:notesMasterIdLst>
  <p:handoutMasterIdLst>
    <p:handoutMasterId r:id="rId64"/>
  </p:handoutMasterIdLst>
  <p:sldIdLst>
    <p:sldId id="257" r:id="rId2"/>
    <p:sldId id="258" r:id="rId3"/>
    <p:sldId id="298" r:id="rId4"/>
    <p:sldId id="470" r:id="rId5"/>
    <p:sldId id="504" r:id="rId6"/>
    <p:sldId id="505" r:id="rId7"/>
    <p:sldId id="506" r:id="rId8"/>
    <p:sldId id="265" r:id="rId9"/>
    <p:sldId id="462" r:id="rId10"/>
    <p:sldId id="457" r:id="rId11"/>
    <p:sldId id="511" r:id="rId12"/>
    <p:sldId id="466" r:id="rId13"/>
    <p:sldId id="508" r:id="rId14"/>
    <p:sldId id="515" r:id="rId15"/>
    <p:sldId id="317" r:id="rId16"/>
    <p:sldId id="351" r:id="rId17"/>
    <p:sldId id="474" r:id="rId18"/>
    <p:sldId id="502" r:id="rId19"/>
    <p:sldId id="473" r:id="rId20"/>
    <p:sldId id="476" r:id="rId21"/>
    <p:sldId id="435" r:id="rId22"/>
    <p:sldId id="306" r:id="rId23"/>
    <p:sldId id="478" r:id="rId24"/>
    <p:sldId id="521" r:id="rId25"/>
    <p:sldId id="483" r:id="rId26"/>
    <p:sldId id="519" r:id="rId27"/>
    <p:sldId id="516" r:id="rId28"/>
    <p:sldId id="479" r:id="rId29"/>
    <p:sldId id="481" r:id="rId30"/>
    <p:sldId id="517" r:id="rId31"/>
    <p:sldId id="437" r:id="rId32"/>
    <p:sldId id="307" r:id="rId33"/>
    <p:sldId id="485" r:id="rId34"/>
    <p:sldId id="427" r:id="rId35"/>
    <p:sldId id="426" r:id="rId36"/>
    <p:sldId id="438" r:id="rId37"/>
    <p:sldId id="439" r:id="rId38"/>
    <p:sldId id="518" r:id="rId39"/>
    <p:sldId id="522" r:id="rId40"/>
    <p:sldId id="528" r:id="rId41"/>
    <p:sldId id="527" r:id="rId42"/>
    <p:sldId id="530" r:id="rId43"/>
    <p:sldId id="524" r:id="rId44"/>
    <p:sldId id="532" r:id="rId45"/>
    <p:sldId id="491" r:id="rId46"/>
    <p:sldId id="493" r:id="rId47"/>
    <p:sldId id="526" r:id="rId48"/>
    <p:sldId id="492" r:id="rId49"/>
    <p:sldId id="313" r:id="rId50"/>
    <p:sldId id="337" r:id="rId51"/>
    <p:sldId id="314" r:id="rId52"/>
    <p:sldId id="512" r:id="rId53"/>
    <p:sldId id="361" r:id="rId54"/>
    <p:sldId id="359" r:id="rId55"/>
    <p:sldId id="360" r:id="rId56"/>
    <p:sldId id="363" r:id="rId57"/>
    <p:sldId id="362" r:id="rId58"/>
    <p:sldId id="411" r:id="rId59"/>
    <p:sldId id="364" r:id="rId60"/>
    <p:sldId id="365" r:id="rId61"/>
    <p:sldId id="412" r:id="rId62"/>
  </p:sldIdLst>
  <p:sldSz cx="9144000" cy="6858000" type="screen4x3"/>
  <p:notesSz cx="6735763" cy="9866313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" initials="R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Styl jasny 3 — Ak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1" autoAdjust="0"/>
    <p:restoredTop sz="95581" autoAdjust="0"/>
  </p:normalViewPr>
  <p:slideViewPr>
    <p:cSldViewPr>
      <p:cViewPr>
        <p:scale>
          <a:sx n="92" d="100"/>
          <a:sy n="92" d="100"/>
        </p:scale>
        <p:origin x="-1362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776" y="-64"/>
      </p:cViewPr>
      <p:guideLst>
        <p:guide orient="horz" pos="3108"/>
        <p:guide pos="21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56" tIns="45528" rIns="91056" bIns="4552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pl-PL" smtClean="0"/>
              <a:t>Okręgowa Komisja Egzaminacyjna w Warszawie</a:t>
            </a:r>
            <a:endParaRPr lang="pl-PL" dirty="0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56" tIns="45528" rIns="91056" bIns="455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81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56" tIns="45528" rIns="91056" bIns="4552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81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56" tIns="45528" rIns="91056" bIns="4552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D997C41-EC32-4B74-B031-874D7015545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88892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56" tIns="45528" rIns="91056" bIns="4552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pl-PL" smtClean="0"/>
              <a:t>Okręgowa Komisja Egzaminacyjna w Warszawie</a:t>
            </a:r>
            <a:endParaRPr lang="pl-PL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56" tIns="45528" rIns="91056" bIns="455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41363"/>
            <a:ext cx="4930775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7888"/>
            <a:ext cx="5389563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56" tIns="45528" rIns="91056" bIns="455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56" tIns="45528" rIns="91056" bIns="4552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56" tIns="45528" rIns="91056" bIns="4552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B8DE1C5-647A-4B5A-BAD7-2836187C50A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088829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l-PL" smtClean="0"/>
              <a:t>Okręgowa Komisja Egzaminacyjna w Warszawie</a:t>
            </a:r>
            <a:endParaRPr lang="pl-PL" dirty="0" smtClean="0"/>
          </a:p>
        </p:txBody>
      </p:sp>
      <p:sp>
        <p:nvSpPr>
          <p:cNvPr id="81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FC97AC-0F5D-421D-B5F9-B605DE599065}" type="slidenum">
              <a:rPr lang="pl-PL" smtClean="0"/>
              <a:pPr>
                <a:spcBef>
                  <a:spcPct val="0"/>
                </a:spcBef>
              </a:pPr>
              <a:t>1</a:t>
            </a:fld>
            <a:endParaRPr lang="pl-PL" smtClean="0"/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616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Na zielono zaznaczono zamówienie </a:t>
            </a:r>
            <a:r>
              <a:rPr lang="pl-PL" dirty="0" err="1" smtClean="0"/>
              <a:t>pozasystemowe</a:t>
            </a:r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Okręgowa Komisja Egzaminacyjna w Warszawie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DE1C5-647A-4B5A-BAD7-2836187C50A2}" type="slidenum">
              <a:rPr lang="pl-PL" smtClean="0"/>
              <a:pPr>
                <a:defRPr/>
              </a:pPr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5009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W przypadku,</a:t>
            </a:r>
            <a:r>
              <a:rPr lang="pl-PL" baseline="0" dirty="0" smtClean="0"/>
              <a:t> gdy uczeń przystępuje do języka obcego PR zostanie jedna naklejka, bo potrzeba 16, ale liczba naklejek z kodem kreskowym musi być nieparzysta</a:t>
            </a:r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Okręgowa Komisja Egzaminacyjna w Warszawie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DE1C5-647A-4B5A-BAD7-2836187C50A2}" type="slidenum">
              <a:rPr lang="pl-PL" smtClean="0"/>
              <a:pPr>
                <a:defRPr/>
              </a:pPr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000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Okręgowa Komisja Egzaminacyjna w Warszawie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DE1C5-647A-4B5A-BAD7-2836187C50A2}" type="slidenum">
              <a:rPr lang="pl-PL" smtClean="0"/>
              <a:pPr>
                <a:defRPr/>
              </a:pPr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2733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Okręgowa Komisja Egzaminacyjna w Warszawie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DE1C5-647A-4B5A-BAD7-2836187C50A2}" type="slidenum">
              <a:rPr lang="pl-PL" smtClean="0"/>
              <a:pPr>
                <a:defRPr/>
              </a:pPr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6240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Okręgowa Komisja Egzaminacyjna w Warszawie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DE1C5-647A-4B5A-BAD7-2836187C50A2}" type="slidenum">
              <a:rPr lang="pl-PL" smtClean="0"/>
              <a:pPr>
                <a:defRPr/>
              </a:pPr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7502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Analogicznie kodujemy historię,</a:t>
            </a:r>
            <a:r>
              <a:rPr lang="pl-PL" baseline="0" dirty="0" smtClean="0"/>
              <a:t> </a:t>
            </a:r>
            <a:r>
              <a:rPr lang="pl-PL" dirty="0" smtClean="0"/>
              <a:t>przyrodę i język obcy PP</a:t>
            </a:r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Okręgowa Komisja Egzaminacyjna w Warszawie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DE1C5-647A-4B5A-BAD7-2836187C50A2}" type="slidenum">
              <a:rPr lang="pl-PL" smtClean="0"/>
              <a:pPr>
                <a:defRPr/>
              </a:pPr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097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Analogicznie kodujemy język polski i język obcy PR</a:t>
            </a:r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Okręgowa Komisja Egzaminacyjna w Warszawie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DE1C5-647A-4B5A-BAD7-2836187C50A2}" type="slidenum">
              <a:rPr lang="pl-PL" smtClean="0"/>
              <a:pPr>
                <a:defRPr/>
              </a:pPr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4162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Tak kodujemy tylko matematykę do e-oceniania</a:t>
            </a:r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Okręgowa Komisja Egzaminacyjna w Warszawie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DE1C5-647A-4B5A-BAD7-2836187C50A2}" type="slidenum">
              <a:rPr lang="pl-PL" smtClean="0"/>
              <a:pPr>
                <a:defRPr/>
              </a:pPr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030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Okręgowa Komisja Egzaminacyjna w Warszawie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DE1C5-647A-4B5A-BAD7-2836187C50A2}" type="slidenum">
              <a:rPr lang="pl-PL" smtClean="0"/>
              <a:pPr>
                <a:defRPr/>
              </a:pPr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4147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Okręgowa Komisja Egzaminacyjna w Warszawie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DE1C5-647A-4B5A-BAD7-2836187C50A2}" type="slidenum">
              <a:rPr lang="pl-PL" smtClean="0"/>
              <a:pPr>
                <a:defRPr/>
              </a:pPr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7430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l-PL" smtClean="0"/>
              <a:t>Okręgowa Komisja Egzaminacyjna w Warszawie</a:t>
            </a:r>
            <a:endParaRPr lang="pl-PL" dirty="0" smtClean="0"/>
          </a:p>
        </p:txBody>
      </p:sp>
      <p:sp>
        <p:nvSpPr>
          <p:cNvPr id="1024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F90C74-32F3-4B50-8F23-271F7D033E93}" type="slidenum">
              <a:rPr lang="pl-PL" smtClean="0"/>
              <a:pPr>
                <a:spcBef>
                  <a:spcPct val="0"/>
                </a:spcBef>
              </a:pPr>
              <a:t>2</a:t>
            </a:fld>
            <a:endParaRPr lang="pl-PL" smtClean="0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27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Okręgowa Komisja Egzaminacyjna w Warszawie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DE1C5-647A-4B5A-BAD7-2836187C50A2}" type="slidenum">
              <a:rPr lang="pl-PL" smtClean="0"/>
              <a:pPr>
                <a:defRPr/>
              </a:pPr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6172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W</a:t>
            </a:r>
            <a:r>
              <a:rPr lang="pl-PL" baseline="0" dirty="0" smtClean="0"/>
              <a:t> tym roku będą małe koperty, do których zmieści się nie więcej niż 30 arkuszy</a:t>
            </a:r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Okręgowa Komisja Egzaminacyjna w Warszawie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DE1C5-647A-4B5A-BAD7-2836187C50A2}" type="slidenum">
              <a:rPr lang="pl-PL" smtClean="0"/>
              <a:pPr>
                <a:defRPr/>
              </a:pPr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41659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Dotyczy</a:t>
            </a:r>
            <a:r>
              <a:rPr lang="pl-PL" baseline="0" dirty="0" smtClean="0"/>
              <a:t> sali, w której pisało 84 uczniów bez dysfunkcji – oderwano wszystkie karty odpowiedzi i spakowano 3+3</a:t>
            </a:r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Okręgowa Komisja Egzaminacyjna w Warszawie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DE1C5-647A-4B5A-BAD7-2836187C50A2}" type="slidenum">
              <a:rPr lang="pl-PL" smtClean="0"/>
              <a:pPr>
                <a:defRPr/>
              </a:pPr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78346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Historia: sala 1.-3 koperty z zeszytami/kartami odp., </a:t>
            </a:r>
            <a:r>
              <a:rPr lang="pl-PL" baseline="0" dirty="0" smtClean="0"/>
              <a:t>sala 2.-1 koperta z zeszytami/kartami odp. (razem: 4 koperty z zeszytami/kartami odp. – Lp. 1 i 2 tabeli). Sala 3.-1 koperta z arkuszami, w których nie przeniesiono odp., sala 4.-1 koperta z arkuszami bez przeniesionych odp. , sala 5.-1 koperta z arkuszami bez przeniesionych odp. (razem: 3 koperty z arkuszami bez przeniesionych odp. – Lp. 4 tabeli). Polski: sala 1.-3 koperty z arkuszami, w których przeniesiono odp., sala 2.-1 koperta z arkuszami, w których przeniesiono odp. (razem: 4 koperty z arkuszami – Lp. 3 tabeli). Sala 3.-1 koperta z arkuszami bez przeniesionych odp., sala 4.-1 koperta z arkuszami bez przeniesionych odp., sala 5.-1 koperta z arkuszami bez przeniesionych odp. (razem: 3 koperty z arkuszami bez przeniesionych odp. – Lp. </a:t>
            </a:r>
            <a:r>
              <a:rPr lang="pl-PL" baseline="0" smtClean="0"/>
              <a:t>4).</a:t>
            </a:r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Okręgowa Komisja Egzaminacyjna w Warszawie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DE1C5-647A-4B5A-BAD7-2836187C50A2}" type="slidenum">
              <a:rPr lang="pl-PL" smtClean="0"/>
              <a:pPr>
                <a:defRPr/>
              </a:pPr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14072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l-PL" smtClean="0"/>
              <a:t>Okręgowa Komisja Egzaminacyjna w Warszawie</a:t>
            </a:r>
            <a:endParaRPr lang="pl-PL" dirty="0" smtClean="0"/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5F0C5E-6B58-41AB-BEBA-3C262E602760}" type="slidenum">
              <a:rPr lang="pl-PL" smtClean="0"/>
              <a:pPr>
                <a:spcBef>
                  <a:spcPct val="0"/>
                </a:spcBef>
              </a:pPr>
              <a:t>43</a:t>
            </a:fld>
            <a:endParaRPr lang="pl-PL" smtClean="0"/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l-PL" dirty="0" smtClean="0">
                <a:latin typeface="Arial" panose="020B0604020202020204" pitchFamily="34" charset="0"/>
              </a:rPr>
              <a:t>Jeśli cudzoziemcy zostali umieszczeni w jednej sali z dyslektykami, to należy ich arkusze zapakować do oddzielnej</a:t>
            </a:r>
            <a:r>
              <a:rPr lang="pl-PL" baseline="0" dirty="0" smtClean="0">
                <a:latin typeface="Arial" panose="020B0604020202020204" pitchFamily="34" charset="0"/>
              </a:rPr>
              <a:t> koperty, a gdyby nie wystarczyło kopert, to do tej samej - odpowiednio opisanej.</a:t>
            </a:r>
            <a:endParaRPr lang="pl-PL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856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Suma kontrolna:</a:t>
            </a:r>
            <a:r>
              <a:rPr lang="pl-PL" baseline="0" dirty="0" smtClean="0"/>
              <a:t> 5+5+3 – historia;         polski 5+2 =7 ( standard + dyslektyk + Asperger) i </a:t>
            </a:r>
            <a:r>
              <a:rPr lang="pl-PL" baseline="0" smtClean="0"/>
              <a:t>1 cudzoziemiec</a:t>
            </a:r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Okręgowa Komisja Egzaminacyjna w Warszawie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DE1C5-647A-4B5A-BAD7-2836187C50A2}" type="slidenum">
              <a:rPr lang="pl-PL" smtClean="0"/>
              <a:pPr>
                <a:defRPr/>
              </a:pPr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25835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l-PL" smtClean="0"/>
              <a:t>Okręgowa Komisja Egzaminacyjna w Warszawie</a:t>
            </a:r>
            <a:endParaRPr lang="pl-PL" dirty="0" smtClean="0"/>
          </a:p>
        </p:txBody>
      </p:sp>
      <p:sp>
        <p:nvSpPr>
          <p:cNvPr id="6144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55E6E4-F40D-41D4-AE41-42FE367EF3EC}" type="slidenum">
              <a:rPr lang="pl-PL" smtClean="0"/>
              <a:pPr>
                <a:spcBef>
                  <a:spcPct val="0"/>
                </a:spcBef>
              </a:pPr>
              <a:t>49</a:t>
            </a:fld>
            <a:endParaRPr lang="pl-PL" smtClean="0"/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5616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l-PL" smtClean="0"/>
              <a:t>Okręgowa Komisja Egzaminacyjna w Warszawie</a:t>
            </a:r>
            <a:endParaRPr lang="pl-PL" dirty="0" smtClean="0"/>
          </a:p>
        </p:txBody>
      </p:sp>
      <p:sp>
        <p:nvSpPr>
          <p:cNvPr id="634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65EE75-2B84-4CCA-8CDD-1E352CB6A93D}" type="slidenum">
              <a:rPr lang="pl-PL" smtClean="0"/>
              <a:pPr>
                <a:spcBef>
                  <a:spcPct val="0"/>
                </a:spcBef>
              </a:pPr>
              <a:t>50</a:t>
            </a:fld>
            <a:endParaRPr lang="pl-PL" smtClean="0"/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8735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l-PL" smtClean="0"/>
              <a:t>Okręgowa Komisja Egzaminacyjna w Warszawie</a:t>
            </a:r>
            <a:endParaRPr lang="pl-PL" dirty="0" smtClean="0"/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0AB0A5-2B7D-4AFE-8865-FDEC6A8AE355}" type="slidenum">
              <a:rPr lang="pl-PL" smtClean="0"/>
              <a:pPr>
                <a:spcBef>
                  <a:spcPct val="0"/>
                </a:spcBef>
              </a:pPr>
              <a:t>51</a:t>
            </a:fld>
            <a:endParaRPr lang="pl-PL" smtClean="0"/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539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04963-E157-4963-8926-1CFBA4FA4D9B}" type="slidenum">
              <a:rPr lang="pl-PL" smtClean="0"/>
              <a:pPr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4270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l-PL" smtClean="0"/>
              <a:t>Okręgowa Komisja Egzaminacyjna w Warszawie</a:t>
            </a:r>
            <a:endParaRPr lang="pl-PL" dirty="0" smtClean="0"/>
          </a:p>
        </p:txBody>
      </p:sp>
      <p:sp>
        <p:nvSpPr>
          <p:cNvPr id="2253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E4B91F-FD8F-4072-82E0-B489A68EF012}" type="slidenum">
              <a:rPr lang="pl-PL" smtClean="0"/>
              <a:pPr>
                <a:spcBef>
                  <a:spcPct val="0"/>
                </a:spcBef>
              </a:pPr>
              <a:t>3</a:t>
            </a:fld>
            <a:endParaRPr lang="pl-PL" smtClean="0"/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00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Takie przedmioty, jak na przykład lupa, wymagają zgody dyrektora OKE</a:t>
            </a:r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Okręgowa Komisja Egzaminacyjna w Warszawie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DE1C5-647A-4B5A-BAD7-2836187C50A2}" type="slidenum">
              <a:rPr lang="pl-PL" smtClean="0"/>
              <a:pPr>
                <a:defRPr/>
              </a:pPr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7591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04963-E157-4963-8926-1CFBA4FA4D9B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8902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17.6 – numer paragrafu - nauczyciel wspomagający, ale nie na języku obcym – wtedy byłby 17.8</a:t>
            </a:r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Okręgowa Komisja Egzaminacyjna w Warszawie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DE1C5-647A-4B5A-BAD7-2836187C50A2}" type="slidenum">
              <a:rPr lang="pl-PL" smtClean="0"/>
              <a:pPr>
                <a:defRPr/>
              </a:pPr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4293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04963-E157-4963-8926-1CFBA4FA4D9B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3735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 </a:t>
            </a:r>
            <a:r>
              <a:rPr lang="pl-PL" sz="1200" b="0" i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Procedurach</a:t>
            </a:r>
            <a:r>
              <a:rPr lang="pl-PL" sz="1200" b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jest zalecenie dokonania odsłuchu testowego z udziałem zdających, np. w dniu poprzedzającym egzamin, z zastosowaniem płyt CD</a:t>
            </a:r>
            <a:r>
              <a:rPr lang="pl-PL" sz="1200" b="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z ubiegłych lat</a:t>
            </a:r>
            <a:endParaRPr lang="pl-PL" sz="1200" b="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pl-PL" dirty="0" smtClean="0"/>
              <a:t>W ankietach, które wypełniali uczniowie klas I szkół ponadgimnazjalnych wielu</a:t>
            </a:r>
            <a:r>
              <a:rPr lang="pl-PL" baseline="0" dirty="0" smtClean="0"/>
              <a:t> uczniów zwracało uwagę na złą jakość dźwięku odtworzonego z płyty CD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04963-E157-4963-8926-1CFBA4FA4D9B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9676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Okręgowa Komisja Egzaminacyjna w Warszawie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8DE1C5-647A-4B5A-BAD7-2836187C50A2}" type="slidenum">
              <a:rPr lang="pl-PL" smtClean="0"/>
              <a:pPr>
                <a:defRPr/>
              </a:pPr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1838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8418513" y="0"/>
            <a:ext cx="731837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/>
          <a:lstStyle>
            <a:lvl1pPr algn="l">
              <a:lnSpc>
                <a:spcPct val="85000"/>
              </a:lnSpc>
              <a:defRPr sz="6200" baseline="0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/>
          <a:lstStyle>
            <a:lvl1pPr marL="0" indent="0" algn="l">
              <a:buNone/>
              <a:defRPr sz="20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fld id="{A8AE7943-D793-4583-B55C-971CF5D79D57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3F4CE2E8-514F-4655-956F-68444886C91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9152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099BA-507E-4A49-BA5F-41F4055EE119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0B744-5591-4F72-B26A-057CF336605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9181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94067-E2DA-40BE-9A13-DA42E9A4028C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4E226-B3AE-428C-992F-C54041E7E36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4069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03632-8C12-4FAD-9822-DE987076F8D0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96453-D11C-4293-9C3B-A2E2A693225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9051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A74F4-3A66-456D-B32B-60F1224E1EF1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BBD67-F2A5-4041-95F9-6FB7BA9C886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5054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/>
          <a:lstStyle>
            <a:lvl1pPr>
              <a:lnSpc>
                <a:spcPct val="85000"/>
              </a:lnSpc>
              <a:defRPr sz="6200" b="1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6C530-81BA-4313-88AE-D4CCC61CEDE2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53FFC-FD39-4EBB-8C98-568A60D0592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4141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140FD-0E52-4FB9-A760-B20084CAA32C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73B2F-9EB5-4F8C-83DA-7673CFE5744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6888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C9169-C919-4415-94D2-BA27DC7347F4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1642B-8044-44F8-9B59-14A7AD721C6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326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24470-D042-4E44-BF19-8A25AD0DB9E4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C4967-5DA2-49F5-8A4A-7B513E2E6D0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322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B610C-3E3A-47FB-98CA-E2E5741D7679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F66CC-F993-4CE4-994F-7E8928D0D90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9663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/>
          <a:lstStyle>
            <a:lvl1pPr>
              <a:defRPr sz="2800" b="1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76FC9-847B-4C6F-99E4-D7076EB8E3D6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A3433-0D4C-43FF-A3E6-987615E262A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9206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5105400"/>
            <a:ext cx="8418513" cy="175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/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C14BC-D206-4232-B25C-7BA766DDB986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76053-2978-4100-885E-A66E036BFDA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94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18513" y="0"/>
            <a:ext cx="7318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150" y="365125"/>
            <a:ext cx="726916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150" y="1828800"/>
            <a:ext cx="64468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31138" y="1044575"/>
            <a:ext cx="19050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fld id="{6AFBFE2D-97E2-45D8-B322-07721EDA8CF3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992938" y="4092575"/>
            <a:ext cx="3581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0738" y="6172200"/>
            <a:ext cx="6858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ABB10FE1-0B68-48DE-991A-666A3C2F289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9" r:id="rId1"/>
    <p:sldLayoutId id="2147484640" r:id="rId2"/>
    <p:sldLayoutId id="2147484650" r:id="rId3"/>
    <p:sldLayoutId id="2147484641" r:id="rId4"/>
    <p:sldLayoutId id="2147484642" r:id="rId5"/>
    <p:sldLayoutId id="2147484643" r:id="rId6"/>
    <p:sldLayoutId id="2147484644" r:id="rId7"/>
    <p:sldLayoutId id="2147484645" r:id="rId8"/>
    <p:sldLayoutId id="2147484651" r:id="rId9"/>
    <p:sldLayoutId id="2147484646" r:id="rId10"/>
    <p:sldLayoutId id="2147484647" r:id="rId11"/>
    <p:sldLayoutId id="2147484648" r:id="rId12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 spc="-7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entury Schoolbook" panose="020406040505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entury Schoolbook" panose="020406040505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entury Schoolbook" panose="020406040505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entury Schoolbook" panose="020406040505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entury Schoolbook" panose="020406040505050203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entury Schoolbook" panose="020406040505050203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entury Schoolbook" panose="020406040505050203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entury Schoolbook" panose="02040604050505020304" pitchFamily="18" charset="0"/>
        </a:defRPr>
      </a:lvl9pPr>
    </p:titleStyle>
    <p:bodyStyle>
      <a:lvl1pPr marL="182563" indent="-182563" algn="l" rtl="0" eaLnBrk="0" fontAlgn="base" hangingPunct="0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>
          <a:solidFill>
            <a:srgbClr val="595959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kern="1200">
          <a:solidFill>
            <a:srgbClr val="595959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600" kern="1200">
          <a:solidFill>
            <a:srgbClr val="595959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rgbClr val="595959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oke.waw.p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ke.waw.pl/" TargetMode="External"/><Relationship Id="rId2" Type="http://schemas.openxmlformats.org/officeDocument/2006/relationships/hyperlink" Target="http://www.cke.edu.pl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7848600" cy="1219200"/>
          </a:xfrm>
        </p:spPr>
        <p:txBody>
          <a:bodyPr>
            <a:noAutofit/>
          </a:bodyPr>
          <a:lstStyle/>
          <a:p>
            <a:pPr eaLnBrk="1" fontAlgn="auto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defRPr/>
            </a:pPr>
            <a:r>
              <a:rPr lang="pl-PL" sz="4000" spc="30" dirty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Okręgowa Komisja Egzaminacyjna w Warszawie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876800"/>
            <a:ext cx="6174581" cy="1415103"/>
          </a:xfrm>
        </p:spPr>
        <p:txBody>
          <a:bodyPr>
            <a:normAutofit fontScale="55000" lnSpcReduction="20000"/>
          </a:bodyPr>
          <a:lstStyle/>
          <a:p>
            <a:pPr eaLnBrk="1" fontAlgn="auto" hangingPunct="1">
              <a:defRPr/>
            </a:pPr>
            <a:r>
              <a:rPr lang="pl-PL" sz="5700" dirty="0" smtClean="0">
                <a:solidFill>
                  <a:schemeClr val="tx1"/>
                </a:solidFill>
              </a:rPr>
              <a:t>Szkolenie dyrektorów szkół organizujących egzamin gimnazjalny</a:t>
            </a:r>
          </a:p>
          <a:p>
            <a:pPr algn="r" eaLnBrk="1" fontAlgn="auto" hangingPunct="1">
              <a:defRPr/>
            </a:pPr>
            <a:r>
              <a:rPr lang="pl-PL" sz="3300" dirty="0">
                <a:solidFill>
                  <a:schemeClr val="tx1"/>
                </a:solidFill>
              </a:rPr>
              <a:t>l</a:t>
            </a:r>
            <a:r>
              <a:rPr lang="pl-PL" sz="3300" dirty="0" smtClean="0">
                <a:solidFill>
                  <a:schemeClr val="tx1"/>
                </a:solidFill>
              </a:rPr>
              <a:t>uty/marzec 2018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AEBCBE-62A7-482B-BB03-EF6700E52161}" type="datetime1">
              <a:rPr lang="pl-PL"/>
              <a:pPr>
                <a:defRPr/>
              </a:pPr>
              <a:t>2018-04-04</a:t>
            </a:fld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OKE Warszawa</a:t>
            </a:r>
            <a:endParaRPr lang="pl-PL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2A81C20-16DE-481A-826E-C6588B3144CB}" type="slidenum">
              <a:rPr lang="pl-PL" smtClean="0">
                <a:latin typeface="Verdana" panose="020B0604030504040204" pitchFamily="34" charset="0"/>
              </a:rPr>
              <a:pPr/>
              <a:t>1</a:t>
            </a:fld>
            <a:endParaRPr lang="pl-PL" smtClean="0">
              <a:latin typeface="Verdana" panose="020B060403050404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 cstate="print"/>
          <a:srcRect l="40625" t="10038" r="3749" b="70312"/>
          <a:stretch/>
        </p:blipFill>
        <p:spPr>
          <a:xfrm>
            <a:off x="990600" y="1981200"/>
            <a:ext cx="6781800" cy="1916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758113" cy="914399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1F497D"/>
                </a:solidFill>
              </a:rPr>
              <a:t/>
            </a:r>
            <a:br>
              <a:rPr lang="pl-PL" sz="2800" dirty="0" smtClean="0">
                <a:solidFill>
                  <a:srgbClr val="1F497D"/>
                </a:solidFill>
              </a:rPr>
            </a:br>
            <a:r>
              <a:rPr lang="pl-PL" sz="2800" dirty="0" smtClean="0">
                <a:solidFill>
                  <a:srgbClr val="1F497D"/>
                </a:solidFill>
              </a:rPr>
              <a:t>Skład </a:t>
            </a:r>
            <a:r>
              <a:rPr lang="pl-PL" sz="2800" dirty="0">
                <a:solidFill>
                  <a:srgbClr val="1F497D"/>
                </a:solidFill>
              </a:rPr>
              <a:t>zespołów </a:t>
            </a:r>
            <a:r>
              <a:rPr lang="pl-PL" sz="2800" dirty="0" smtClean="0">
                <a:solidFill>
                  <a:srgbClr val="1F497D"/>
                </a:solidFill>
              </a:rPr>
              <a:t>nadzorujących</a:t>
            </a:r>
            <a:endParaRPr lang="pl-PL" sz="2800" dirty="0">
              <a:solidFill>
                <a:srgbClr val="1F497D"/>
              </a:solidFill>
            </a:endParaRPr>
          </a:p>
        </p:txBody>
      </p:sp>
      <p:graphicFrame>
        <p:nvGraphicFramePr>
          <p:cNvPr id="8" name="Symbol zastępczy zawartości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4018194"/>
              </p:ext>
            </p:extLst>
          </p:nvPr>
        </p:nvGraphicFramePr>
        <p:xfrm>
          <a:off x="381000" y="1676400"/>
          <a:ext cx="7834313" cy="4224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43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99753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 salach do 25 uczniów PZE wyznacza do ZN dwóch nauczycieli </a:t>
                      </a:r>
                      <a:br>
                        <a:rPr lang="pl-PL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(do 45 – trzech, do 65 – czterech…)</a:t>
                      </a:r>
                    </a:p>
                  </a:txBody>
                  <a:tcPr marL="72000" marR="7200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9753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2000" dirty="0" smtClean="0"/>
                        <a:t>Przewodniczącym zespołu nadzorującego może być tylko nauczyciel </a:t>
                      </a:r>
                      <a:br>
                        <a:rPr lang="pl-PL" sz="2000" dirty="0" smtClean="0"/>
                      </a:br>
                      <a:r>
                        <a:rPr lang="pl-PL" sz="2000" dirty="0" smtClean="0"/>
                        <a:t>ze szkoły macierzystej</a:t>
                      </a:r>
                    </a:p>
                  </a:txBody>
                  <a:tcPr marL="72000" marR="7200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48494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2000" dirty="0" smtClean="0"/>
                        <a:t>Na egzaminie gimnazjalnym do zespołu nadzorującego</a:t>
                      </a:r>
                      <a:r>
                        <a:rPr lang="pl-PL" sz="2000" baseline="0" dirty="0" smtClean="0"/>
                        <a:t> </a:t>
                      </a:r>
                      <a:br>
                        <a:rPr lang="pl-PL" sz="2000" baseline="0" dirty="0" smtClean="0"/>
                      </a:br>
                      <a:r>
                        <a:rPr lang="pl-PL" sz="2000" baseline="0" dirty="0" smtClean="0"/>
                        <a:t>nie można powołać nauczyciela przedmiotu, z którego odbywa się egzamin (ale może być wychowawca!)</a:t>
                      </a:r>
                    </a:p>
                  </a:txBody>
                  <a:tcPr marL="72000" marR="7200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7630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2000" dirty="0" smtClean="0"/>
                        <a:t>Jeżeli do części trzeciej egzaminu gimnazjalnego przystępuje uczeń, który korzysta z pomocy nauczyciela wspomagającego go w czytaniu i/lub pisaniu, to nauczyciel ten może</a:t>
                      </a:r>
                      <a:r>
                        <a:rPr lang="pl-PL" sz="2000" baseline="0" dirty="0" smtClean="0"/>
                        <a:t> uczyć tego przedmiotu</a:t>
                      </a:r>
                      <a:endParaRPr lang="pl-PL" sz="2000" dirty="0"/>
                    </a:p>
                  </a:txBody>
                  <a:tcPr marL="72000" marR="7200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B8D26-81FD-4D30-858F-55C6582FF9A7}" type="datetime1">
              <a:rPr lang="pl-PL" smtClean="0"/>
              <a:pPr/>
              <a:t>2018-04-04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OKE w Warszawie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931897F-8F23-433E-A660-EFF8D3EDA506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389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BB610C-3E3A-47FB-98CA-E2E5741D7679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7F66CC-F993-4CE4-994F-7E8928D0D903}" type="slidenum">
              <a:rPr lang="pl-PL" smtClean="0"/>
              <a:pPr>
                <a:defRPr/>
              </a:pPr>
              <a:t>11</a:t>
            </a:fld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/>
          <a:srcRect l="25833" t="14445" r="26667" b="12963"/>
          <a:stretch/>
        </p:blipFill>
        <p:spPr>
          <a:xfrm>
            <a:off x="762000" y="290095"/>
            <a:ext cx="7162800" cy="615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2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28600"/>
            <a:ext cx="7376864" cy="533400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002060"/>
                </a:solidFill>
              </a:rPr>
              <a:t>przygotowanie </a:t>
            </a:r>
            <a:r>
              <a:rPr lang="pl-PL" sz="2800" dirty="0">
                <a:solidFill>
                  <a:srgbClr val="002060"/>
                </a:solidFill>
              </a:rPr>
              <a:t>egzaminu – harmonogram działań</a:t>
            </a:r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5339018"/>
              </p:ext>
            </p:extLst>
          </p:nvPr>
        </p:nvGraphicFramePr>
        <p:xfrm>
          <a:off x="304800" y="1199573"/>
          <a:ext cx="8001002" cy="408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62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423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560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Termin</a:t>
                      </a:r>
                      <a:endParaRPr lang="pl-P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Zadanie/Działanie</a:t>
                      </a:r>
                      <a:endParaRPr lang="pl-P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Załączniki</a:t>
                      </a:r>
                    </a:p>
                    <a:p>
                      <a:pPr marL="0" algn="ctr" defTabSz="914400" rtl="0" eaLnBrk="1" latinLnBrk="0" hangingPunct="1"/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(dokumentowanie)</a:t>
                      </a:r>
                      <a:endParaRPr lang="pl-PL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l-PL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 30</a:t>
                      </a:r>
                      <a:r>
                        <a:rPr lang="pl-PL" sz="20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marca</a:t>
                      </a:r>
                      <a:endParaRPr lang="pl-PL" sz="20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pl-PL" sz="20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pl-PL" sz="20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pl-PL" sz="20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pl-PL" sz="20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l-PL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 5</a:t>
                      </a:r>
                      <a:r>
                        <a:rPr lang="pl-PL" sz="20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kwietnia</a:t>
                      </a:r>
                      <a:r>
                        <a:rPr lang="pl-PL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Przyjęcie od rodziców uczniów, którzy zostali</a:t>
                      </a:r>
                      <a:r>
                        <a:rPr lang="pl-PL" sz="20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laureatami konkursów </a:t>
                      </a:r>
                      <a:r>
                        <a:rPr lang="pl-PL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lub laureatami/finalistami olimpiady </a:t>
                      </a:r>
                      <a:r>
                        <a:rPr lang="pl-PL" sz="20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 języka obcego nowożytnego informacji o zmianie języka</a:t>
                      </a:r>
                      <a:r>
                        <a:rPr lang="pl-PL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przekazanie tej informacji do OKE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Załącznik 3c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244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 17</a:t>
                      </a:r>
                      <a:r>
                        <a:rPr lang="pl-PL" sz="20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kwietnia</a:t>
                      </a:r>
                      <a:endParaRPr lang="pl-PL" sz="20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Przyjęcie od uczniów zaświadczeń stwierdzających uzyskanie tytułu laureata konkursu lub laureata/finalisty olimpiady</a:t>
                      </a:r>
                      <a:r>
                        <a:rPr lang="pl-PL" sz="20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  <a:r>
                        <a:rPr lang="pl-PL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przekazanie informacji do OKE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Kserokopia zaświadczenia</a:t>
                      </a:r>
                      <a:r>
                        <a:rPr lang="pl-PL" sz="1800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dołączona do dokumentacji poegzaminacyjnej</a:t>
                      </a:r>
                      <a:endParaRPr lang="pl-PL" sz="18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B8D26-81FD-4D30-858F-55C6582FF9A7}" type="datetime1">
              <a:rPr lang="pl-PL" smtClean="0"/>
              <a:pPr/>
              <a:t>2018-04-04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OKE w Warszawie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931897F-8F23-433E-A660-EFF8D3EDA506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591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28600"/>
            <a:ext cx="7376864" cy="304800"/>
          </a:xfrm>
        </p:spPr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1F497D"/>
                </a:solidFill>
              </a:rPr>
              <a:t>przygotowanie </a:t>
            </a:r>
            <a:r>
              <a:rPr lang="pl-PL" sz="2800" dirty="0">
                <a:solidFill>
                  <a:srgbClr val="1F497D"/>
                </a:solidFill>
              </a:rPr>
              <a:t>egzaminu – harmonogram działań</a:t>
            </a:r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7872642"/>
              </p:ext>
            </p:extLst>
          </p:nvPr>
        </p:nvGraphicFramePr>
        <p:xfrm>
          <a:off x="228600" y="808382"/>
          <a:ext cx="8051565" cy="5374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84165">
                  <a:extLst>
                    <a:ext uri="{9D8B030D-6E8A-4147-A177-3AD203B41FA5}">
                      <a16:colId xmlns:a16="http://schemas.microsoft.com/office/drawing/2014/main" xmlns="" val="3239538557"/>
                    </a:ext>
                  </a:extLst>
                </a:gridCol>
              </a:tblGrid>
              <a:tr h="42955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Termin</a:t>
                      </a:r>
                      <a:endParaRPr lang="pl-P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Zadanie/Działanie</a:t>
                      </a:r>
                      <a:endParaRPr lang="pl-P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Załączniki</a:t>
                      </a:r>
                    </a:p>
                    <a:p>
                      <a:pPr marL="0" algn="ctr" defTabSz="914400" rtl="0" eaLnBrk="1" latinLnBrk="0" hangingPunct="1"/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(dokumentowanie)</a:t>
                      </a:r>
                      <a:endParaRPr lang="pl-PL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44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l-PL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przed 18</a:t>
                      </a:r>
                      <a:r>
                        <a:rPr lang="pl-PL" sz="20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kwietnia</a:t>
                      </a:r>
                      <a:endParaRPr lang="pl-PL" sz="20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Przygotowanie</a:t>
                      </a:r>
                      <a:r>
                        <a:rPr lang="pl-PL" sz="20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dokumentacji do egzaminu gimnazjalnego w terminie głównym w kwietniu</a:t>
                      </a:r>
                      <a:endParaRPr lang="pl-PL" sz="20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Załączniki: 7,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8, 9a, 9b, 9c, 11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dostosowane do potrzeb OKE w Warszawie</a:t>
                      </a:r>
                      <a:endParaRPr lang="pl-PL" sz="1600" b="0" i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244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l-PL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 19</a:t>
                      </a:r>
                      <a:r>
                        <a:rPr lang="pl-PL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kwietnia</a:t>
                      </a:r>
                      <a:endParaRPr lang="pl-PL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l-PL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Sprawdzenie stanu technicznego urządzeń do przeprowadzania części trzeciej egzaminu gimnazjalnego</a:t>
                      </a:r>
                      <a:endParaRPr lang="pl-PL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244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 26 kwietnia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Zgłoszenie </a:t>
                      </a:r>
                      <a:r>
                        <a:rPr lang="pl-PL" sz="2000" b="0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liczby</a:t>
                      </a:r>
                      <a:r>
                        <a:rPr lang="pl-PL" sz="2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zamawianych materiałów egzaminacyjnych na egzamin w czerwcu</a:t>
                      </a:r>
                      <a:endParaRPr lang="pl-PL" sz="20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Formularz w SWP</a:t>
                      </a:r>
                      <a:endParaRPr lang="pl-PL" sz="20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9244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 20</a:t>
                      </a:r>
                      <a:r>
                        <a:rPr lang="pl-PL" sz="2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maja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Weryfikacja (w HERMESIE)</a:t>
                      </a:r>
                      <a:r>
                        <a:rPr lang="pl-PL" sz="2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2000" b="0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wykazu uczniów</a:t>
                      </a:r>
                      <a:r>
                        <a:rPr lang="pl-PL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przystępujących do egzaminu gimnazjalnego w czerwcu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Zgłoszenie</a:t>
                      </a:r>
                      <a:r>
                        <a:rPr lang="pl-PL" sz="2000" b="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 weryfikacja poprzez </a:t>
                      </a:r>
                      <a:r>
                        <a:rPr lang="pl-PL" sz="20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SWP</a:t>
                      </a:r>
                      <a:endParaRPr lang="pl-PL" sz="20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244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przed 1</a:t>
                      </a:r>
                      <a:r>
                        <a:rPr lang="pl-PL" sz="2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czerwca</a:t>
                      </a:r>
                      <a:endParaRPr lang="pl-PL" sz="20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Przygotowanie</a:t>
                      </a:r>
                      <a:r>
                        <a:rPr lang="pl-PL" sz="2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dokumentacji do </a:t>
                      </a:r>
                      <a:r>
                        <a:rPr lang="pl-PL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egzaminu gimnazjalnego w terminie dodatkowym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Załączniki: 7,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8, 9a, 9b, 9c, 11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B8D26-81FD-4D30-858F-55C6582FF9A7}" type="datetime1">
              <a:rPr lang="pl-PL" smtClean="0"/>
              <a:pPr/>
              <a:t>2018-04-04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OKE w Warszawie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931897F-8F23-433E-A660-EFF8D3EDA506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896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8418513" cy="777875"/>
          </a:xfrm>
        </p:spPr>
        <p:txBody>
          <a:bodyPr>
            <a:normAutofit/>
          </a:bodyPr>
          <a:lstStyle/>
          <a:p>
            <a:r>
              <a:rPr lang="pl-PL" sz="2500" dirty="0">
                <a:solidFill>
                  <a:srgbClr val="1F497D"/>
                </a:solidFill>
              </a:rPr>
              <a:t>Załącznik 7. lista </a:t>
            </a:r>
            <a:r>
              <a:rPr lang="pl-PL" sz="2500" dirty="0" smtClean="0">
                <a:solidFill>
                  <a:srgbClr val="1F497D"/>
                </a:solidFill>
              </a:rPr>
              <a:t>uczniów</a:t>
            </a:r>
            <a:br>
              <a:rPr lang="pl-PL" sz="2500" dirty="0" smtClean="0">
                <a:solidFill>
                  <a:srgbClr val="1F497D"/>
                </a:solidFill>
              </a:rPr>
            </a:br>
            <a:r>
              <a:rPr lang="pl-PL" sz="2200" b="0" dirty="0" smtClean="0">
                <a:solidFill>
                  <a:srgbClr val="1F497D"/>
                </a:solidFill>
              </a:rPr>
              <a:t>lista powinna być uzupełniona przed rozdaniem zespołom nadzorującym</a:t>
            </a:r>
            <a:endParaRPr lang="pl-PL" sz="2200" b="0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9A74F4-3A66-456D-B32B-60F1224E1EF1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BBD67-F2A5-4041-95F9-6FB7BA9C8868}" type="slidenum">
              <a:rPr lang="pl-PL" smtClean="0"/>
              <a:pPr>
                <a:defRPr/>
              </a:pPr>
              <a:t>14</a:t>
            </a:fld>
            <a:endParaRPr lang="pl-PL"/>
          </a:p>
        </p:txBody>
      </p:sp>
      <p:sp>
        <p:nvSpPr>
          <p:cNvPr id="24" name="Tytuł 1"/>
          <p:cNvSpPr txBox="1">
            <a:spLocks/>
          </p:cNvSpPr>
          <p:nvPr/>
        </p:nvSpPr>
        <p:spPr>
          <a:xfrm>
            <a:off x="371475" y="5878366"/>
            <a:ext cx="7834313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 spc="-7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entury Schoolbook" panose="020406040505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entury Schoolbook" panose="020406040505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entury Schoolbook" panose="020406040505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entury Schoolbook" panose="020406040505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entury Schoolbook" panose="020406040505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entury Schoolbook" panose="020406040505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entury Schoolbook" panose="020406040505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entury Schoolbook" panose="02040604050505020304" pitchFamily="18" charset="0"/>
              </a:defRPr>
            </a:lvl9pPr>
          </a:lstStyle>
          <a:p>
            <a:endParaRPr lang="pl-PL" sz="2200" b="0" i="1" dirty="0">
              <a:solidFill>
                <a:srgbClr val="003399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4" y="1134649"/>
            <a:ext cx="7988746" cy="4363451"/>
          </a:xfrm>
          <a:prstGeom prst="rect">
            <a:avLst/>
          </a:prstGeom>
          <a:effectLst/>
        </p:spPr>
      </p:pic>
      <p:cxnSp>
        <p:nvCxnSpPr>
          <p:cNvPr id="14" name="Łącznik prosty ze strzałką 13"/>
          <p:cNvCxnSpPr/>
          <p:nvPr/>
        </p:nvCxnSpPr>
        <p:spPr>
          <a:xfrm>
            <a:off x="3505200" y="1122949"/>
            <a:ext cx="762000" cy="291565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/>
          <p:cNvCxnSpPr/>
          <p:nvPr/>
        </p:nvCxnSpPr>
        <p:spPr>
          <a:xfrm>
            <a:off x="3505200" y="1122949"/>
            <a:ext cx="1219200" cy="184885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ze strzałką 22"/>
          <p:cNvCxnSpPr/>
          <p:nvPr/>
        </p:nvCxnSpPr>
        <p:spPr>
          <a:xfrm>
            <a:off x="3505200" y="1143000"/>
            <a:ext cx="228600" cy="16764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/>
          <p:cNvCxnSpPr/>
          <p:nvPr/>
        </p:nvCxnSpPr>
        <p:spPr>
          <a:xfrm flipH="1">
            <a:off x="3352800" y="1122949"/>
            <a:ext cx="152400" cy="169645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Obraz 30"/>
          <p:cNvPicPr>
            <a:picLocks noChangeAspect="1"/>
          </p:cNvPicPr>
          <p:nvPr/>
        </p:nvPicPr>
        <p:blipFill rotWithShape="1">
          <a:blip r:embed="rId4" cstate="print"/>
          <a:srcRect l="27276" t="72223" r="49968" b="21509"/>
          <a:stretch/>
        </p:blipFill>
        <p:spPr>
          <a:xfrm>
            <a:off x="457200" y="5506451"/>
            <a:ext cx="6956489" cy="10777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455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700" dirty="0" smtClean="0"/>
              <a:t>Organizacja </a:t>
            </a:r>
            <a:br>
              <a:rPr lang="pl-PL" sz="4700" dirty="0" smtClean="0"/>
            </a:br>
            <a:r>
              <a:rPr lang="pl-PL" sz="4700" dirty="0" smtClean="0"/>
              <a:t>i  przeprowadzanie</a:t>
            </a:r>
            <a:br>
              <a:rPr lang="pl-PL" sz="4700" dirty="0" smtClean="0"/>
            </a:br>
            <a:r>
              <a:rPr lang="pl-PL" sz="4700" dirty="0" smtClean="0"/>
              <a:t>egzaminu gimnazjalnego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6C0EC7-6B7B-4AA3-BD0E-D18E8C9209A1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8A64154-BDE3-4D0F-8660-F2A9B88007D5}" type="slidenum">
              <a:rPr lang="pl-PL" smtClean="0">
                <a:latin typeface="Verdana" panose="020B0604030504040204" pitchFamily="34" charset="0"/>
              </a:rPr>
              <a:pPr/>
              <a:t>15</a:t>
            </a:fld>
            <a:endParaRPr lang="pl-PL" smtClean="0">
              <a:latin typeface="Verdana" panose="020B0604030504040204" pitchFamily="34" charset="0"/>
            </a:endParaRPr>
          </a:p>
        </p:txBody>
      </p:sp>
      <p:sp>
        <p:nvSpPr>
          <p:cNvPr id="2" name="Podtytuł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7813"/>
            <a:ext cx="8077200" cy="7889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3200" dirty="0">
                <a:solidFill>
                  <a:srgbClr val="1F497D"/>
                </a:solidFill>
              </a:rPr>
              <a:t>d</a:t>
            </a:r>
            <a:r>
              <a:rPr lang="pl-PL" sz="3200" dirty="0" smtClean="0">
                <a:solidFill>
                  <a:srgbClr val="1F497D"/>
                </a:solidFill>
              </a:rPr>
              <a:t>ystrybucja </a:t>
            </a:r>
            <a:r>
              <a:rPr lang="pl-PL" sz="3200" dirty="0">
                <a:solidFill>
                  <a:srgbClr val="1F497D"/>
                </a:solidFill>
              </a:rPr>
              <a:t>materiałów egzaminacyjnych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099810"/>
            <a:ext cx="7888550" cy="52578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182880" indent="-182880" eaLnBrk="1" fontAlgn="auto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pl-PL" dirty="0" smtClean="0">
              <a:solidFill>
                <a:schemeClr val="tx1"/>
              </a:solidFill>
            </a:endParaRPr>
          </a:p>
          <a:p>
            <a:pPr marL="0" indent="0" eaLnBrk="1" fontAlgn="auto" hangingPunct="1">
              <a:buClr>
                <a:srgbClr val="C00000"/>
              </a:buClr>
              <a:buSzPct val="150000"/>
              <a:buNone/>
              <a:defRPr/>
            </a:pPr>
            <a:r>
              <a:rPr lang="pl-PL" sz="2400" dirty="0" smtClean="0">
                <a:solidFill>
                  <a:schemeClr val="tx1"/>
                </a:solidFill>
              </a:rPr>
              <a:t>Gimnazjum</a:t>
            </a:r>
          </a:p>
          <a:p>
            <a:pPr marL="560070" lvl="1" indent="-285750" eaLnBrk="1" fontAlgn="auto" hangingPunct="1">
              <a:buSzPct val="150000"/>
              <a:buFont typeface="Arial" panose="020B0604020202020204" pitchFamily="34" charset="0"/>
              <a:buChar char="•"/>
              <a:defRPr/>
            </a:pPr>
            <a:r>
              <a:rPr lang="pl-PL" sz="2000" dirty="0" smtClean="0">
                <a:solidFill>
                  <a:schemeClr val="tx1"/>
                </a:solidFill>
              </a:rPr>
              <a:t>18 </a:t>
            </a:r>
            <a:r>
              <a:rPr lang="pl-PL" sz="2000" dirty="0">
                <a:solidFill>
                  <a:schemeClr val="tx1"/>
                </a:solidFill>
              </a:rPr>
              <a:t>kwietnia – </a:t>
            </a:r>
            <a:r>
              <a:rPr lang="pl-PL" sz="2000" dirty="0" smtClean="0">
                <a:solidFill>
                  <a:schemeClr val="tx1"/>
                </a:solidFill>
              </a:rPr>
              <a:t>środa </a:t>
            </a:r>
            <a:r>
              <a:rPr lang="pl-PL" sz="2000" dirty="0">
                <a:solidFill>
                  <a:schemeClr val="tx1"/>
                </a:solidFill>
              </a:rPr>
              <a:t>(5.00-7.30) do części humanistycznej</a:t>
            </a:r>
          </a:p>
          <a:p>
            <a:pPr marL="560070" lvl="1" indent="-285750" eaLnBrk="1" fontAlgn="auto" hangingPunct="1">
              <a:buSzPct val="150000"/>
              <a:buFont typeface="Arial" panose="020B0604020202020204" pitchFamily="34" charset="0"/>
              <a:buChar char="•"/>
              <a:defRPr/>
            </a:pPr>
            <a:r>
              <a:rPr lang="pl-PL" sz="2000" dirty="0" smtClean="0">
                <a:solidFill>
                  <a:schemeClr val="tx1"/>
                </a:solidFill>
              </a:rPr>
              <a:t>19 kwietnia – czwartek (</a:t>
            </a:r>
            <a:r>
              <a:rPr lang="pl-PL" sz="2000" dirty="0">
                <a:solidFill>
                  <a:schemeClr val="tx1"/>
                </a:solidFill>
              </a:rPr>
              <a:t>5.00-7.30</a:t>
            </a:r>
            <a:r>
              <a:rPr lang="pl-PL" sz="2000" dirty="0" smtClean="0">
                <a:solidFill>
                  <a:schemeClr val="tx1"/>
                </a:solidFill>
              </a:rPr>
              <a:t>) do części matematyczno-przyr.</a:t>
            </a:r>
          </a:p>
          <a:p>
            <a:pPr marL="560070" lvl="1" indent="-285750" eaLnBrk="1" fontAlgn="auto" hangingPunct="1">
              <a:buSzPct val="150000"/>
              <a:buFont typeface="Arial" panose="020B0604020202020204" pitchFamily="34" charset="0"/>
              <a:buChar char="•"/>
              <a:defRPr/>
            </a:pPr>
            <a:r>
              <a:rPr lang="pl-PL" sz="2000" dirty="0" smtClean="0">
                <a:solidFill>
                  <a:schemeClr val="tx1"/>
                </a:solidFill>
              </a:rPr>
              <a:t>20 kwietnia – piątek (</a:t>
            </a:r>
            <a:r>
              <a:rPr lang="pl-PL" sz="2000" dirty="0">
                <a:solidFill>
                  <a:schemeClr val="tx1"/>
                </a:solidFill>
              </a:rPr>
              <a:t>5.00-7.30</a:t>
            </a:r>
            <a:r>
              <a:rPr lang="pl-PL" sz="2000" dirty="0" smtClean="0">
                <a:solidFill>
                  <a:schemeClr val="tx1"/>
                </a:solidFill>
              </a:rPr>
              <a:t>) do części z języka obcego </a:t>
            </a:r>
            <a:r>
              <a:rPr lang="pl-PL" sz="2000" dirty="0" err="1" smtClean="0">
                <a:solidFill>
                  <a:schemeClr val="tx1"/>
                </a:solidFill>
              </a:rPr>
              <a:t>nowożyt</a:t>
            </a:r>
            <a:r>
              <a:rPr lang="pl-PL" sz="2000" dirty="0" smtClean="0">
                <a:solidFill>
                  <a:schemeClr val="tx1"/>
                </a:solidFill>
              </a:rPr>
              <a:t>.</a:t>
            </a:r>
          </a:p>
          <a:p>
            <a:pPr marL="834390" lvl="2" indent="-285750" eaLnBrk="1" fontAlgn="auto" hangingPunct="1">
              <a:lnSpc>
                <a:spcPct val="100000"/>
              </a:lnSpc>
              <a:buClr>
                <a:srgbClr val="008000"/>
              </a:buClr>
              <a:buSzPct val="150000"/>
              <a:defRPr/>
            </a:pPr>
            <a:r>
              <a:rPr lang="pl-PL" sz="1800" dirty="0">
                <a:solidFill>
                  <a:schemeClr val="tx1"/>
                </a:solidFill>
              </a:rPr>
              <a:t>termin dodatkowy – </a:t>
            </a:r>
            <a:r>
              <a:rPr lang="pl-PL" sz="1800" dirty="0" smtClean="0">
                <a:solidFill>
                  <a:schemeClr val="tx1"/>
                </a:solidFill>
              </a:rPr>
              <a:t>4 </a:t>
            </a:r>
            <a:r>
              <a:rPr lang="pl-PL" sz="1800" dirty="0">
                <a:solidFill>
                  <a:schemeClr val="tx1"/>
                </a:solidFill>
              </a:rPr>
              <a:t>czerwca </a:t>
            </a:r>
            <a:r>
              <a:rPr lang="pl-PL" sz="1800" dirty="0" smtClean="0">
                <a:solidFill>
                  <a:schemeClr val="tx1"/>
                </a:solidFill>
              </a:rPr>
              <a:t>- poniedziałek (5.00-7.30</a:t>
            </a:r>
            <a:r>
              <a:rPr lang="pl-PL" sz="1800" dirty="0">
                <a:solidFill>
                  <a:schemeClr val="tx1"/>
                </a:solidFill>
              </a:rPr>
              <a:t>)</a:t>
            </a:r>
          </a:p>
          <a:p>
            <a:pPr marL="548640" lvl="2" indent="0" eaLnBrk="1" fontAlgn="auto" hangingPunct="1">
              <a:buClr>
                <a:srgbClr val="008000"/>
              </a:buClr>
              <a:buSzPct val="150000"/>
              <a:buNone/>
              <a:defRPr/>
            </a:pPr>
            <a:endParaRPr lang="pl-PL" dirty="0" smtClean="0">
              <a:solidFill>
                <a:schemeClr val="tx1"/>
              </a:solidFill>
            </a:endParaRPr>
          </a:p>
          <a:p>
            <a:pPr marL="182880" indent="-18288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>
                <a:solidFill>
                  <a:schemeClr val="tx1"/>
                </a:solidFill>
              </a:rPr>
              <a:t>fax: 		22 457 03 45</a:t>
            </a:r>
            <a:endParaRPr lang="pl-PL" dirty="0" smtClean="0">
              <a:solidFill>
                <a:schemeClr val="tx1"/>
              </a:solidFill>
            </a:endParaRPr>
          </a:p>
          <a:p>
            <a:pPr marL="182880" indent="-18288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>
                <a:solidFill>
                  <a:schemeClr val="tx1"/>
                </a:solidFill>
              </a:rPr>
              <a:t>telefon: </a:t>
            </a:r>
            <a:r>
              <a:rPr lang="pl-PL" b="1" dirty="0">
                <a:solidFill>
                  <a:schemeClr val="tx1"/>
                </a:solidFill>
              </a:rPr>
              <a:t>	</a:t>
            </a:r>
            <a:r>
              <a:rPr lang="pl-PL" b="1" dirty="0" smtClean="0">
                <a:solidFill>
                  <a:schemeClr val="tx1"/>
                </a:solidFill>
              </a:rPr>
              <a:t>22 457 03 35 – sekretariat </a:t>
            </a:r>
          </a:p>
          <a:p>
            <a:pPr marL="182880" indent="-18288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 err="1" smtClean="0">
                <a:solidFill>
                  <a:schemeClr val="tx1"/>
                </a:solidFill>
              </a:rPr>
              <a:t>e-mail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pl-PL" b="1" dirty="0" smtClean="0">
                <a:solidFill>
                  <a:schemeClr val="tx1"/>
                </a:solidFill>
              </a:rPr>
              <a:t>		</a:t>
            </a:r>
            <a:r>
              <a:rPr lang="de-DE" b="1" dirty="0" smtClean="0">
                <a:solidFill>
                  <a:srgbClr val="002060"/>
                </a:solidFill>
                <a:hlinkClick r:id="rId2"/>
              </a:rPr>
              <a:t>info@oke.waw.pl</a:t>
            </a:r>
            <a:endParaRPr lang="pl-PL" b="1" dirty="0" smtClean="0">
              <a:solidFill>
                <a:srgbClr val="002060"/>
              </a:solidFill>
            </a:endParaRPr>
          </a:p>
          <a:p>
            <a:pPr marL="182880" indent="-182880" eaLnBrk="1" fontAlgn="auto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pl-PL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880" indent="-182880" eaLnBrk="1" fontAlgn="auto" hangingPunct="1">
              <a:lnSpc>
                <a:spcPct val="90000"/>
              </a:lnSpc>
              <a:defRPr/>
            </a:pPr>
            <a:endParaRPr lang="pl-PL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37D670-D812-4C2C-928C-29AB6D864E9E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45062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27EB7C-05A0-41EC-B507-439D6E3C0981}" type="slidenum">
              <a:rPr lang="pl-PL" smtClean="0">
                <a:latin typeface="Verdana" panose="020B0604030504040204" pitchFamily="34" charset="0"/>
              </a:rPr>
              <a:pPr/>
              <a:t>16</a:t>
            </a:fld>
            <a:endParaRPr lang="pl-PL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7758113" cy="701675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1F497D"/>
                </a:solidFill>
              </a:rPr>
              <a:t>d</a:t>
            </a:r>
            <a:r>
              <a:rPr lang="pl-PL" sz="3200" dirty="0" smtClean="0">
                <a:solidFill>
                  <a:srgbClr val="1F497D"/>
                </a:solidFill>
              </a:rPr>
              <a:t>ystrybucja </a:t>
            </a:r>
            <a:r>
              <a:rPr lang="pl-PL" sz="3200" dirty="0">
                <a:solidFill>
                  <a:srgbClr val="1F497D"/>
                </a:solidFill>
              </a:rPr>
              <a:t>materiałów egzaminacyjnych</a:t>
            </a:r>
            <a:endParaRPr lang="pl-PL" dirty="0">
              <a:solidFill>
                <a:srgbClr val="003399"/>
              </a:solidFill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533400" y="1371600"/>
            <a:ext cx="7391400" cy="480853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pl-PL" b="1" dirty="0" smtClean="0">
                <a:solidFill>
                  <a:schemeClr val="tx1"/>
                </a:solidFill>
              </a:rPr>
              <a:t>Zamówienie „systemowe”</a:t>
            </a:r>
            <a:r>
              <a:rPr lang="pl-PL" dirty="0" smtClean="0">
                <a:solidFill>
                  <a:schemeClr val="tx1"/>
                </a:solidFill>
              </a:rPr>
              <a:t> – złożone za pośrednictwem aplikacji HERMES - </a:t>
            </a:r>
            <a:r>
              <a:rPr lang="pl-PL" altLang="pl-PL" dirty="0">
                <a:solidFill>
                  <a:schemeClr val="tx1"/>
                </a:solidFill>
              </a:rPr>
              <a:t>konfekcjonowane w pakiety nie większe niż po 20 egzemplarzy, zapakowane w przezroczyste </a:t>
            </a:r>
            <a:r>
              <a:rPr lang="pl-PL" altLang="pl-PL" dirty="0" smtClean="0">
                <a:solidFill>
                  <a:schemeClr val="tx1"/>
                </a:solidFill>
              </a:rPr>
              <a:t>koperty,</a:t>
            </a:r>
            <a:endParaRPr lang="pl-PL" dirty="0" smtClean="0">
              <a:solidFill>
                <a:schemeClr val="tx1"/>
              </a:solidFill>
            </a:endParaRPr>
          </a:p>
          <a:p>
            <a:r>
              <a:rPr lang="pl-PL" b="1" dirty="0" smtClean="0">
                <a:solidFill>
                  <a:schemeClr val="tx1"/>
                </a:solidFill>
              </a:rPr>
              <a:t>Zamówienie „</a:t>
            </a:r>
            <a:r>
              <a:rPr lang="pl-PL" b="1" dirty="0" err="1" smtClean="0">
                <a:solidFill>
                  <a:schemeClr val="tx1"/>
                </a:solidFill>
              </a:rPr>
              <a:t>pozasystemowe</a:t>
            </a:r>
            <a:r>
              <a:rPr lang="pl-PL" b="1" dirty="0" smtClean="0">
                <a:solidFill>
                  <a:schemeClr val="tx1"/>
                </a:solidFill>
              </a:rPr>
              <a:t>” </a:t>
            </a:r>
            <a:r>
              <a:rPr lang="pl-PL" dirty="0" smtClean="0">
                <a:solidFill>
                  <a:schemeClr val="tx1"/>
                </a:solidFill>
              </a:rPr>
              <a:t>– związane z indywidualnymi dostosowaniami, czyli arkusze lub komplety (arkusz i płyta) dla </a:t>
            </a:r>
          </a:p>
          <a:p>
            <a:pPr lvl="1"/>
            <a:r>
              <a:rPr lang="pl-PL" dirty="0" smtClean="0">
                <a:solidFill>
                  <a:schemeClr val="tx1"/>
                </a:solidFill>
              </a:rPr>
              <a:t>cudzoziemców (np. GH-HC)</a:t>
            </a:r>
          </a:p>
          <a:p>
            <a:pPr lvl="1"/>
            <a:r>
              <a:rPr lang="pl-PL" dirty="0">
                <a:solidFill>
                  <a:schemeClr val="tx1"/>
                </a:solidFill>
              </a:rPr>
              <a:t>z</a:t>
            </a:r>
            <a:r>
              <a:rPr lang="pl-PL" dirty="0" smtClean="0">
                <a:solidFill>
                  <a:schemeClr val="tx1"/>
                </a:solidFill>
              </a:rPr>
              <a:t>dających z porażeniem mózgowym (np. GH-HQ)</a:t>
            </a:r>
          </a:p>
          <a:p>
            <a:pPr lvl="1"/>
            <a:r>
              <a:rPr lang="pl-PL" dirty="0" smtClean="0">
                <a:solidFill>
                  <a:schemeClr val="tx1"/>
                </a:solidFill>
              </a:rPr>
              <a:t>uczniów ze sprzężonymi niepełnosprawnościami (np. GH-H2/4)</a:t>
            </a:r>
          </a:p>
          <a:p>
            <a:pPr lvl="1"/>
            <a:r>
              <a:rPr lang="pl-PL" dirty="0" smtClean="0">
                <a:solidFill>
                  <a:schemeClr val="tx1"/>
                </a:solidFill>
              </a:rPr>
              <a:t>uczniów piszących arkusze standardowe, ale korzystających z płyty z﻿ wydłużonymi przerwami (niepełnosprawni ruchowo) </a:t>
            </a:r>
          </a:p>
          <a:p>
            <a:pPr marL="274637" lvl="1" indent="0">
              <a:buNone/>
            </a:pPr>
            <a:r>
              <a:rPr lang="pl-PL" b="1" dirty="0" smtClean="0">
                <a:solidFill>
                  <a:schemeClr val="tx1"/>
                </a:solidFill>
              </a:rPr>
              <a:t>pakowane indywidualnie w przezroczyste koperty </a:t>
            </a:r>
            <a:r>
              <a:rPr lang="pl-PL" b="1" dirty="0" smtClean="0">
                <a:solidFill>
                  <a:srgbClr val="C00000"/>
                </a:solidFill>
              </a:rPr>
              <a:t>oznaczone kodami uczniów, dla których takie materiały zamówiono. </a:t>
            </a:r>
          </a:p>
          <a:p>
            <a:pPr marL="274637" lvl="1" indent="0">
              <a:buNone/>
            </a:pPr>
            <a:r>
              <a:rPr lang="pl-PL" b="1" dirty="0" smtClean="0">
                <a:solidFill>
                  <a:schemeClr val="tx1"/>
                </a:solidFill>
              </a:rPr>
              <a:t>A także dla</a:t>
            </a:r>
          </a:p>
          <a:p>
            <a:pPr lvl="1"/>
            <a:r>
              <a:rPr lang="pl-PL" dirty="0">
                <a:solidFill>
                  <a:schemeClr val="tx1"/>
                </a:solidFill>
              </a:rPr>
              <a:t>uczniów, którzy korzystają z pomocy nauczyciela wspomagającego i zamówiono dla nich </a:t>
            </a:r>
            <a:r>
              <a:rPr lang="pl-PL" dirty="0" smtClean="0">
                <a:solidFill>
                  <a:schemeClr val="tx1"/>
                </a:solidFill>
              </a:rPr>
              <a:t>dodatkowe pakiety arkuszy </a:t>
            </a:r>
            <a:endParaRPr lang="pl-PL" dirty="0">
              <a:solidFill>
                <a:schemeClr val="tx1"/>
              </a:solidFill>
            </a:endParaRPr>
          </a:p>
          <a:p>
            <a:pPr marL="274637" lvl="1" indent="0">
              <a:buNone/>
            </a:pPr>
            <a:r>
              <a:rPr lang="pl-PL" b="1" dirty="0" smtClean="0">
                <a:solidFill>
                  <a:schemeClr val="tx1"/>
                </a:solidFill>
              </a:rPr>
              <a:t>pakowane </a:t>
            </a:r>
            <a:r>
              <a:rPr lang="pl-PL" b="1" dirty="0">
                <a:solidFill>
                  <a:schemeClr val="tx1"/>
                </a:solidFill>
              </a:rPr>
              <a:t>w pakiety </a:t>
            </a:r>
            <a:r>
              <a:rPr lang="pl-PL" b="1" dirty="0">
                <a:solidFill>
                  <a:srgbClr val="C00000"/>
                </a:solidFill>
              </a:rPr>
              <a:t>po dwa </a:t>
            </a:r>
            <a:r>
              <a:rPr lang="pl-PL" b="1" dirty="0" smtClean="0">
                <a:solidFill>
                  <a:srgbClr val="C00000"/>
                </a:solidFill>
              </a:rPr>
              <a:t>arkusze (liczone w zestawieniach jako jeden)</a:t>
            </a:r>
          </a:p>
          <a:p>
            <a:pPr marL="274637" lvl="1" indent="0">
              <a:buNone/>
            </a:pPr>
            <a:endParaRPr lang="pl-PL" b="1" dirty="0" smtClean="0">
              <a:solidFill>
                <a:srgbClr val="C00000"/>
              </a:solidFill>
            </a:endParaRPr>
          </a:p>
          <a:p>
            <a:pPr marL="274637" lvl="1" indent="0">
              <a:buNone/>
            </a:pPr>
            <a:r>
              <a:rPr lang="pl-PL" i="1" dirty="0" smtClean="0">
                <a:solidFill>
                  <a:schemeClr val="tx1"/>
                </a:solidFill>
              </a:rPr>
              <a:t>Tabele </a:t>
            </a:r>
            <a:r>
              <a:rPr lang="pl-PL" i="1" dirty="0">
                <a:solidFill>
                  <a:schemeClr val="tx1"/>
                </a:solidFill>
              </a:rPr>
              <a:t>z wykazem uczniów i zamówionych </a:t>
            </a:r>
            <a:r>
              <a:rPr lang="pl-PL" i="1" dirty="0" err="1">
                <a:solidFill>
                  <a:schemeClr val="tx1"/>
                </a:solidFill>
              </a:rPr>
              <a:t>pozasystemowo</a:t>
            </a:r>
            <a:r>
              <a:rPr lang="pl-PL" i="1" dirty="0">
                <a:solidFill>
                  <a:schemeClr val="tx1"/>
                </a:solidFill>
              </a:rPr>
              <a:t> materiałów przekazano do szkół </a:t>
            </a:r>
            <a:r>
              <a:rPr lang="pl-PL" i="1" dirty="0" smtClean="0">
                <a:solidFill>
                  <a:schemeClr val="tx1"/>
                </a:solidFill>
              </a:rPr>
              <a:t>6 lutego </a:t>
            </a:r>
            <a:r>
              <a:rPr lang="pl-PL" i="1" dirty="0">
                <a:solidFill>
                  <a:schemeClr val="tx1"/>
                </a:solidFill>
              </a:rPr>
              <a:t>za pośrednictwem SWP.</a:t>
            </a:r>
          </a:p>
          <a:p>
            <a:pPr marL="274637" lvl="1" indent="0">
              <a:buNone/>
            </a:pP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9A74F4-3A66-456D-B32B-60F1224E1EF1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OKE Warszaw</a:t>
            </a: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BBD67-F2A5-4041-95F9-6FB7BA9C8868}" type="slidenum">
              <a:rPr lang="pl-PL" smtClean="0"/>
              <a:pPr>
                <a:defRPr/>
              </a:pPr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61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5137994"/>
              </p:ext>
            </p:extLst>
          </p:nvPr>
        </p:nvGraphicFramePr>
        <p:xfrm>
          <a:off x="533400" y="1183410"/>
          <a:ext cx="2819400" cy="498252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Liczba</a:t>
                      </a:r>
                      <a:r>
                        <a:rPr lang="pl-PL" sz="1400" baseline="0" dirty="0" smtClean="0"/>
                        <a:t> zgłoszonych przez szkołę uczniów</a:t>
                      </a:r>
                      <a:endParaRPr lang="pl-PL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6972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Uczniowie</a:t>
                      </a:r>
                      <a:r>
                        <a:rPr lang="pl-PL" sz="1400" baseline="0" dirty="0" smtClean="0"/>
                        <a:t> bez dostosowań</a:t>
                      </a:r>
                      <a:endParaRPr lang="pl-PL" sz="1400" dirty="0"/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15</a:t>
                      </a:r>
                      <a:endParaRPr lang="pl-PL" sz="1400" dirty="0"/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6972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Uczniowie dyslektyczni</a:t>
                      </a:r>
                      <a:endParaRPr lang="pl-PL" sz="1400" dirty="0"/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9</a:t>
                      </a:r>
                      <a:endParaRPr lang="pl-PL" sz="1400" dirty="0"/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6972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Uczeń z afazją</a:t>
                      </a:r>
                      <a:endParaRPr lang="pl-PL" sz="1400" dirty="0"/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2</a:t>
                      </a:r>
                      <a:endParaRPr lang="pl-PL" sz="1400" dirty="0"/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/>
                        <a:t>Uczeń</a:t>
                      </a:r>
                      <a:r>
                        <a:rPr lang="pl-PL" sz="1400" baseline="0" dirty="0" smtClean="0"/>
                        <a:t> z zespołem Aspergera</a:t>
                      </a:r>
                      <a:endParaRPr lang="pl-PL" sz="1400" dirty="0" smtClean="0"/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1</a:t>
                      </a:r>
                      <a:endParaRPr lang="pl-PL" sz="1400" dirty="0"/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Uczeń</a:t>
                      </a:r>
                      <a:r>
                        <a:rPr lang="pl-PL" sz="1400" baseline="0" dirty="0" smtClean="0"/>
                        <a:t> piszący</a:t>
                      </a:r>
                      <a:r>
                        <a:rPr lang="pl-PL" sz="1400" dirty="0" smtClean="0"/>
                        <a:t> z nauczycielem wspomagający</a:t>
                      </a:r>
                      <a:endParaRPr lang="pl-PL" sz="1400" dirty="0"/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1</a:t>
                      </a:r>
                      <a:endParaRPr lang="pl-PL" sz="1400" dirty="0"/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Uczeń</a:t>
                      </a:r>
                      <a:r>
                        <a:rPr lang="pl-PL" sz="1400" baseline="0" dirty="0" smtClean="0"/>
                        <a:t> z porażeniem mózgowym</a:t>
                      </a:r>
                      <a:endParaRPr lang="pl-PL" sz="1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1</a:t>
                      </a:r>
                      <a:endParaRPr lang="pl-PL" sz="1400" dirty="0"/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36972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Uczeń</a:t>
                      </a:r>
                      <a:r>
                        <a:rPr lang="pl-PL" sz="1400" baseline="0" dirty="0" smtClean="0"/>
                        <a:t> – </a:t>
                      </a:r>
                      <a:r>
                        <a:rPr lang="pl-PL" sz="1400" dirty="0" smtClean="0"/>
                        <a:t> cudzoziemiec</a:t>
                      </a:r>
                      <a:endParaRPr lang="pl-PL" sz="1400" dirty="0"/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1</a:t>
                      </a:r>
                      <a:endParaRPr lang="pl-PL" sz="1400" dirty="0"/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199586"/>
              </p:ext>
            </p:extLst>
          </p:nvPr>
        </p:nvGraphicFramePr>
        <p:xfrm>
          <a:off x="4418877" y="1219199"/>
          <a:ext cx="3477272" cy="497321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574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98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22666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Przesyłka</a:t>
                      </a:r>
                      <a:r>
                        <a:rPr lang="pl-PL" sz="1400" baseline="0" dirty="0" smtClean="0"/>
                        <a:t> kurierska</a:t>
                      </a:r>
                      <a:endParaRPr lang="pl-PL" sz="1400" dirty="0"/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Dla</a:t>
                      </a:r>
                      <a:r>
                        <a:rPr lang="pl-PL" sz="1400" baseline="0" dirty="0" smtClean="0"/>
                        <a:t> kogo są przeznaczone arkusze</a:t>
                      </a:r>
                      <a:endParaRPr lang="pl-PL" sz="1400" dirty="0"/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6127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1 paczka – 20 arkuszy</a:t>
                      </a:r>
                      <a:r>
                        <a:rPr lang="pl-PL" sz="1400" baseline="0" dirty="0" smtClean="0"/>
                        <a:t> </a:t>
                      </a:r>
                      <a:r>
                        <a:rPr lang="pl-PL" sz="1400" dirty="0" smtClean="0"/>
                        <a:t>G1</a:t>
                      </a:r>
                      <a:endParaRPr lang="pl-PL" sz="1400" dirty="0"/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dla uczniów rozwiązujących</a:t>
                      </a:r>
                      <a:r>
                        <a:rPr lang="pl-PL" sz="1400" baseline="0" dirty="0" smtClean="0"/>
                        <a:t> arkusze standardowe </a:t>
                      </a:r>
                      <a:endParaRPr lang="pl-PL" sz="1400" dirty="0"/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1 paczka – </a:t>
                      </a:r>
                    </a:p>
                    <a:p>
                      <a:r>
                        <a:rPr lang="pl-PL" sz="1400" baseline="0" dirty="0" smtClean="0"/>
                        <a:t>5 arkuszy G1</a:t>
                      </a:r>
                      <a:endParaRPr lang="pl-PL" sz="1400" dirty="0"/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dla uczniów rozwiązujących</a:t>
                      </a:r>
                      <a:r>
                        <a:rPr lang="pl-PL" sz="1400" baseline="0" dirty="0" smtClean="0"/>
                        <a:t> arkusze standardowe </a:t>
                      </a:r>
                      <a:endParaRPr lang="pl-PL" sz="1400" dirty="0"/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1908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1 paczka – </a:t>
                      </a:r>
                    </a:p>
                    <a:p>
                      <a:r>
                        <a:rPr lang="pl-PL" sz="1400" baseline="0" dirty="0" smtClean="0"/>
                        <a:t>4 arkusze G1</a:t>
                      </a:r>
                      <a:endParaRPr lang="pl-PL" sz="1400" dirty="0"/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dla uczniów rozwiązujących</a:t>
                      </a:r>
                      <a:r>
                        <a:rPr lang="pl-PL" sz="1400" baseline="0" dirty="0" smtClean="0"/>
                        <a:t> arkusze standardowe </a:t>
                      </a:r>
                      <a:endParaRPr lang="pl-PL" sz="1400" dirty="0"/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8935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1 paczka</a:t>
                      </a:r>
                      <a:r>
                        <a:rPr lang="pl-PL" sz="1400" baseline="0" dirty="0" smtClean="0"/>
                        <a:t> – </a:t>
                      </a:r>
                    </a:p>
                    <a:p>
                      <a:r>
                        <a:rPr lang="pl-PL" sz="1400" baseline="0" dirty="0" smtClean="0"/>
                        <a:t>1 arkusz G2</a:t>
                      </a:r>
                      <a:endParaRPr lang="pl-PL" sz="1400" dirty="0" smtClean="0"/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/>
                        <a:t>dla ucznia z zespołem Aspergera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74916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1 paczka – </a:t>
                      </a:r>
                    </a:p>
                    <a:p>
                      <a:r>
                        <a:rPr lang="pl-PL" sz="1400" dirty="0" smtClean="0"/>
                        <a:t>2 arkusze </a:t>
                      </a:r>
                    </a:p>
                    <a:p>
                      <a:endParaRPr lang="pl-PL" sz="1400" dirty="0"/>
                    </a:p>
                  </a:txBody>
                  <a:tcPr marL="68580" marR="68580"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/>
                        <a:t>pakiet dla ucznia i nauczyciela wspomagającego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1 paczka</a:t>
                      </a:r>
                      <a:r>
                        <a:rPr lang="pl-PL" sz="1400" baseline="0" dirty="0" smtClean="0"/>
                        <a:t> – </a:t>
                      </a:r>
                    </a:p>
                    <a:p>
                      <a:r>
                        <a:rPr lang="pl-PL" sz="1400" baseline="0" dirty="0" smtClean="0"/>
                        <a:t>1 arkusz GQ</a:t>
                      </a:r>
                      <a:endParaRPr lang="pl-PL" sz="1400" dirty="0"/>
                    </a:p>
                  </a:txBody>
                  <a:tcPr marL="68580" marR="68580"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dla ucznia z dziecięcym</a:t>
                      </a:r>
                      <a:r>
                        <a:rPr lang="pl-PL" sz="1400" baseline="0" dirty="0" smtClean="0"/>
                        <a:t> porażeniem mózgowym – oznaczona kodem np.: </a:t>
                      </a:r>
                      <a:r>
                        <a:rPr lang="pl-PL" sz="1400" b="1" baseline="0" dirty="0" smtClean="0"/>
                        <a:t>A10</a:t>
                      </a:r>
                      <a:r>
                        <a:rPr lang="pl-PL" sz="1400" baseline="0" dirty="0" smtClean="0"/>
                        <a:t> </a:t>
                      </a:r>
                      <a:endParaRPr lang="pl-PL" sz="1400" dirty="0"/>
                    </a:p>
                  </a:txBody>
                  <a:tcPr marL="68580" marR="68580"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20960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1 paczka – </a:t>
                      </a:r>
                    </a:p>
                    <a:p>
                      <a:r>
                        <a:rPr lang="pl-PL" sz="1400" dirty="0" smtClean="0"/>
                        <a:t>1 arkusz GC</a:t>
                      </a:r>
                      <a:endParaRPr lang="pl-PL" sz="1400" dirty="0"/>
                    </a:p>
                  </a:txBody>
                  <a:tcPr marL="68580" marR="68580"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dla cudzoziemca – oznaczona kodem np.: </a:t>
                      </a:r>
                      <a:r>
                        <a:rPr lang="pl-PL" sz="1400" b="1" dirty="0" smtClean="0"/>
                        <a:t>A3</a:t>
                      </a:r>
                      <a:endParaRPr lang="pl-PL" sz="14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914401" y="304801"/>
            <a:ext cx="6781800" cy="573809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rgbClr val="1F497D"/>
                </a:solidFill>
              </a:rPr>
              <a:t>p</a:t>
            </a:r>
            <a:r>
              <a:rPr lang="pl-PL" sz="2400" dirty="0" smtClean="0">
                <a:solidFill>
                  <a:srgbClr val="1F497D"/>
                </a:solidFill>
              </a:rPr>
              <a:t>rzykładowa dystrybucja </a:t>
            </a:r>
            <a:r>
              <a:rPr lang="pl-PL" sz="2400" dirty="0">
                <a:solidFill>
                  <a:srgbClr val="1F497D"/>
                </a:solidFill>
              </a:rPr>
              <a:t>materiałów </a:t>
            </a:r>
            <a:r>
              <a:rPr lang="pl-PL" sz="2400" dirty="0" smtClean="0">
                <a:solidFill>
                  <a:srgbClr val="1F497D"/>
                </a:solidFill>
              </a:rPr>
              <a:t>egzaminacyjnych</a:t>
            </a:r>
            <a:endParaRPr lang="pl-PL" sz="2400" dirty="0">
              <a:solidFill>
                <a:srgbClr val="003399"/>
              </a:solidFill>
            </a:endParaRPr>
          </a:p>
        </p:txBody>
      </p:sp>
      <p:sp>
        <p:nvSpPr>
          <p:cNvPr id="5" name="Nawias klamrowy zamykający 4"/>
          <p:cNvSpPr/>
          <p:nvPr/>
        </p:nvSpPr>
        <p:spPr>
          <a:xfrm>
            <a:off x="3487143" y="1909618"/>
            <a:ext cx="155448" cy="1600200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" name="Łącznik prosty ze strzałką 12"/>
          <p:cNvCxnSpPr/>
          <p:nvPr/>
        </p:nvCxnSpPr>
        <p:spPr>
          <a:xfrm>
            <a:off x="3746719" y="2709718"/>
            <a:ext cx="5966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>
            <a:off x="3564867" y="3886200"/>
            <a:ext cx="7023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>
            <a:off x="3564867" y="4558148"/>
            <a:ext cx="7023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/>
          <p:cNvCxnSpPr/>
          <p:nvPr/>
        </p:nvCxnSpPr>
        <p:spPr>
          <a:xfrm>
            <a:off x="3556463" y="5195452"/>
            <a:ext cx="7488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ze strzałką 36"/>
          <p:cNvCxnSpPr/>
          <p:nvPr/>
        </p:nvCxnSpPr>
        <p:spPr>
          <a:xfrm>
            <a:off x="3564867" y="5867400"/>
            <a:ext cx="7488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79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6150" y="228601"/>
            <a:ext cx="7269163" cy="533400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1F497D"/>
                </a:solidFill>
              </a:rPr>
              <a:t>arkusze egzaminacyjne</a:t>
            </a:r>
            <a:endParaRPr lang="pl-PL" sz="2800" dirty="0">
              <a:solidFill>
                <a:srgbClr val="1F497D"/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569" t="43218" r="13181" b="12592"/>
          <a:stretch/>
        </p:blipFill>
        <p:spPr>
          <a:xfrm>
            <a:off x="1752600" y="3657600"/>
            <a:ext cx="6171583" cy="29384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9A74F4-3A66-456D-B32B-60F1224E1EF1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BBD67-F2A5-4041-95F9-6FB7BA9C8868}" type="slidenum">
              <a:rPr lang="pl-PL" smtClean="0"/>
              <a:pPr>
                <a:defRPr/>
              </a:pPr>
              <a:t>19</a:t>
            </a:fld>
            <a:endParaRPr lang="pl-PL"/>
          </a:p>
        </p:txBody>
      </p:sp>
      <p:pic>
        <p:nvPicPr>
          <p:cNvPr id="8" name="Symbol zastępczy zawartości 6"/>
          <p:cNvPicPr>
            <a:picLocks noChangeAspect="1"/>
          </p:cNvPicPr>
          <p:nvPr/>
        </p:nvPicPr>
        <p:blipFill rotWithShape="1">
          <a:blip r:embed="rId3" cstate="print"/>
          <a:srcRect l="15370" t="50784" r="14583" b="10689"/>
          <a:stretch/>
        </p:blipFill>
        <p:spPr>
          <a:xfrm>
            <a:off x="381000" y="838200"/>
            <a:ext cx="6248400" cy="274929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2154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76338" y="381000"/>
            <a:ext cx="6799262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>
                <a:solidFill>
                  <a:srgbClr val="003399"/>
                </a:solidFill>
              </a:rPr>
              <a:t>Tematyka szkolenia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52401" y="1295400"/>
            <a:ext cx="8000999" cy="4876800"/>
          </a:xfrm>
        </p:spPr>
        <p:txBody>
          <a:bodyPr>
            <a:normAutofit/>
          </a:bodyPr>
          <a:lstStyle/>
          <a:p>
            <a:pPr marL="609600" indent="-609600" eaLnBrk="1" fontAlgn="auto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AutoNum type="arabicPeriod"/>
              <a:defRPr/>
            </a:pPr>
            <a:endParaRPr lang="pl-PL" dirty="0" smtClean="0">
              <a:solidFill>
                <a:schemeClr val="tx1"/>
              </a:solidFill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ts val="600"/>
              </a:spcBef>
              <a:buClr>
                <a:srgbClr val="003399"/>
              </a:buClr>
              <a:buSzPct val="110000"/>
              <a:buFont typeface="Wingdings" panose="05000000000000000000" pitchFamily="2" charset="2"/>
              <a:buAutoNum type="arabicPeriod"/>
              <a:defRPr/>
            </a:pPr>
            <a:r>
              <a:rPr lang="pl-PL" sz="2600" dirty="0" smtClean="0">
                <a:solidFill>
                  <a:schemeClr val="tx1"/>
                </a:solidFill>
              </a:rPr>
              <a:t>Podstawy prawne egzaminu gimnazjalnego w 2018 roku – komunikaty, procedury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ts val="600"/>
              </a:spcBef>
              <a:buClr>
                <a:srgbClr val="003399"/>
              </a:buClr>
              <a:buSzPct val="110000"/>
              <a:buFont typeface="Wingdings" panose="05000000000000000000" pitchFamily="2" charset="2"/>
              <a:buAutoNum type="arabicPeriod"/>
              <a:defRPr/>
            </a:pPr>
            <a:r>
              <a:rPr lang="pl-PL" sz="2600" dirty="0" smtClean="0">
                <a:solidFill>
                  <a:schemeClr val="tx1"/>
                </a:solidFill>
              </a:rPr>
              <a:t>Przygotowanie egzaminu gimnazjalnego – harmonogram dyrektora szkoły</a:t>
            </a:r>
            <a:endParaRPr lang="pl-PL" sz="2600" dirty="0">
              <a:solidFill>
                <a:schemeClr val="tx1"/>
              </a:solidFill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ts val="600"/>
              </a:spcBef>
              <a:buClr>
                <a:srgbClr val="003399"/>
              </a:buClr>
              <a:buSzPct val="110000"/>
              <a:buFont typeface="Wingdings" panose="05000000000000000000" pitchFamily="2" charset="2"/>
              <a:buAutoNum type="arabicPeriod"/>
              <a:defRPr/>
            </a:pPr>
            <a:r>
              <a:rPr lang="pl-PL" sz="2600" dirty="0" smtClean="0">
                <a:solidFill>
                  <a:schemeClr val="tx1"/>
                </a:solidFill>
              </a:rPr>
              <a:t>Organizacja i przeprowadzenie egzaminu gimnazjalnego</a:t>
            </a:r>
            <a:endParaRPr lang="pl-PL" sz="2600" dirty="0">
              <a:solidFill>
                <a:schemeClr val="tx1"/>
              </a:solidFill>
            </a:endParaRPr>
          </a:p>
          <a:p>
            <a:pPr marL="609600" indent="-609600" eaLnBrk="1" fontAlgn="auto" hangingPunct="1">
              <a:lnSpc>
                <a:spcPct val="90000"/>
              </a:lnSpc>
              <a:spcBef>
                <a:spcPts val="600"/>
              </a:spcBef>
              <a:buClr>
                <a:srgbClr val="003399"/>
              </a:buClr>
              <a:buSzPct val="110000"/>
              <a:buFont typeface="Wingdings" panose="05000000000000000000" pitchFamily="2" charset="2"/>
              <a:buAutoNum type="arabicPeriod"/>
              <a:defRPr/>
            </a:pPr>
            <a:r>
              <a:rPr lang="pl-PL" sz="2600" dirty="0" smtClean="0">
                <a:solidFill>
                  <a:schemeClr val="tx1"/>
                </a:solidFill>
              </a:rPr>
              <a:t>Postępowanie z materiałami egzaminacyjnymi po zakończeniu egzaminu gimnazjalnego –</a:t>
            </a:r>
            <a:r>
              <a:rPr lang="pl-PL" sz="2600" u="sng" dirty="0" smtClean="0">
                <a:solidFill>
                  <a:schemeClr val="tx1"/>
                </a:solidFill>
              </a:rPr>
              <a:t> zasady pakowania obowiązujące w OKE w Warszawie.</a:t>
            </a:r>
          </a:p>
          <a:p>
            <a:pPr marL="609600" indent="-609600" eaLnBrk="1" fontAlgn="auto" hangingPunct="1">
              <a:lnSpc>
                <a:spcPct val="90000"/>
              </a:lnSpc>
              <a:spcBef>
                <a:spcPts val="600"/>
              </a:spcBef>
              <a:buClr>
                <a:srgbClr val="003399"/>
              </a:buClr>
              <a:buSzPct val="110000"/>
              <a:buFont typeface="Wingdings" panose="05000000000000000000" pitchFamily="2" charset="2"/>
              <a:buAutoNum type="arabicPeriod"/>
              <a:defRPr/>
            </a:pPr>
            <a:r>
              <a:rPr lang="pl-PL" sz="2600" dirty="0" smtClean="0">
                <a:solidFill>
                  <a:schemeClr val="tx1"/>
                </a:solidFill>
              </a:rPr>
              <a:t>Dystrybucja </a:t>
            </a:r>
            <a:r>
              <a:rPr lang="pl-PL" sz="2600" dirty="0">
                <a:solidFill>
                  <a:schemeClr val="tx1"/>
                </a:solidFill>
              </a:rPr>
              <a:t>i redystrybucja </a:t>
            </a:r>
            <a:r>
              <a:rPr lang="pl-PL" sz="2600" dirty="0" smtClean="0">
                <a:solidFill>
                  <a:schemeClr val="tx1"/>
                </a:solidFill>
              </a:rPr>
              <a:t>arkuszy egzaminu gimnazjalnego</a:t>
            </a:r>
            <a:endParaRPr lang="pl-PL" sz="2600" dirty="0">
              <a:solidFill>
                <a:schemeClr val="tx1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E0D2D4-B9AC-4D06-92C1-D5A835392BD4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 rot="16200000">
            <a:off x="6972302" y="4000499"/>
            <a:ext cx="3581400" cy="457201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OKE Warszawa</a:t>
            </a:r>
            <a:endParaRPr lang="pl-PL" dirty="0"/>
          </a:p>
        </p:txBody>
      </p:sp>
      <p:sp>
        <p:nvSpPr>
          <p:cNvPr id="9222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AD4D4A6-AEF4-4817-B163-D7E986FBB169}" type="slidenum">
              <a:rPr lang="pl-PL" smtClean="0">
                <a:solidFill>
                  <a:schemeClr val="bg1"/>
                </a:solidFill>
                <a:latin typeface="Verdana" panose="020B0604030504040204" pitchFamily="34" charset="0"/>
              </a:rPr>
              <a:pPr/>
              <a:t>2</a:t>
            </a:fld>
            <a:endParaRPr lang="pl-PL" dirty="0" smtClean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365125"/>
            <a:ext cx="8001000" cy="777875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1F497D"/>
                </a:solidFill>
              </a:rPr>
              <a:t>a</a:t>
            </a:r>
            <a:r>
              <a:rPr lang="pl-PL" sz="2800" dirty="0" smtClean="0">
                <a:solidFill>
                  <a:srgbClr val="1F497D"/>
                </a:solidFill>
              </a:rPr>
              <a:t>rkusze egzaminacyjne</a:t>
            </a:r>
            <a:endParaRPr lang="pl-PL" sz="2800" dirty="0">
              <a:solidFill>
                <a:srgbClr val="1F497D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209952"/>
            <a:ext cx="7848600" cy="465613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pl-PL" altLang="pl-PL" sz="2600" dirty="0">
                <a:solidFill>
                  <a:schemeClr val="tx1"/>
                </a:solidFill>
              </a:rPr>
              <a:t>Uwaga! </a:t>
            </a:r>
            <a:endParaRPr lang="pl-PL" altLang="pl-PL" sz="2600" dirty="0" smtClean="0">
              <a:solidFill>
                <a:schemeClr val="tx1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pl-PL" altLang="pl-PL" sz="3200" b="1" dirty="0" smtClean="0">
                <a:solidFill>
                  <a:schemeClr val="tx1"/>
                </a:solidFill>
              </a:rPr>
              <a:t>W </a:t>
            </a:r>
            <a:r>
              <a:rPr lang="pl-PL" altLang="pl-PL" sz="3200" b="1" dirty="0">
                <a:solidFill>
                  <a:schemeClr val="tx1"/>
                </a:solidFill>
              </a:rPr>
              <a:t>arkuszach dostosowanych</a:t>
            </a:r>
            <a:r>
              <a:rPr lang="pl-PL" altLang="pl-PL" dirty="0">
                <a:solidFill>
                  <a:schemeClr val="tx1"/>
                </a:solidFill>
              </a:rPr>
              <a:t>, 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pl-PL" altLang="pl-PL" dirty="0" smtClean="0">
                <a:solidFill>
                  <a:schemeClr val="tx1"/>
                </a:solidFill>
              </a:rPr>
              <a:t>przeznaczonych </a:t>
            </a:r>
            <a:r>
              <a:rPr lang="pl-PL" altLang="pl-PL" dirty="0">
                <a:solidFill>
                  <a:schemeClr val="tx1"/>
                </a:solidFill>
              </a:rPr>
              <a:t>dla uczniów: </a:t>
            </a:r>
          </a:p>
          <a:p>
            <a:pPr marL="0" indent="0" eaLnBrk="1" hangingPunct="1"/>
            <a:r>
              <a:rPr lang="pl-PL" altLang="pl-PL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l-PL" altLang="pl-PL" dirty="0">
                <a:solidFill>
                  <a:schemeClr val="tx1"/>
                </a:solidFill>
              </a:rPr>
              <a:t>z autyzmem - G…-2</a:t>
            </a:r>
          </a:p>
          <a:p>
            <a:pPr marL="0" indent="0" eaLnBrk="1" hangingPunct="1"/>
            <a:r>
              <a:rPr lang="pl-PL" altLang="pl-PL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l-PL" altLang="pl-PL" dirty="0">
                <a:solidFill>
                  <a:schemeClr val="tx1"/>
                </a:solidFill>
              </a:rPr>
              <a:t>słabowidzących i niewidomych - G..-4, G..-5, G..-6</a:t>
            </a:r>
          </a:p>
          <a:p>
            <a:pPr marL="0" indent="0" eaLnBrk="1" hangingPunct="1"/>
            <a:r>
              <a:rPr lang="pl-PL" altLang="pl-PL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l-PL" altLang="pl-PL" dirty="0">
                <a:solidFill>
                  <a:schemeClr val="tx1"/>
                </a:solidFill>
              </a:rPr>
              <a:t>słabosłyszących i niesłyszących – G…-7</a:t>
            </a:r>
          </a:p>
          <a:p>
            <a:pPr marL="0" indent="0" eaLnBrk="1" hangingPunct="1"/>
            <a:r>
              <a:rPr lang="pl-PL" altLang="pl-PL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l-PL" altLang="pl-PL" dirty="0">
                <a:solidFill>
                  <a:schemeClr val="tx1"/>
                </a:solidFill>
              </a:rPr>
              <a:t>z upośledzeniem umysłowym w stopniu lekkim – G…-</a:t>
            </a:r>
            <a:r>
              <a:rPr lang="pl-PL" altLang="pl-PL" dirty="0" smtClean="0">
                <a:solidFill>
                  <a:schemeClr val="tx1"/>
                </a:solidFill>
              </a:rPr>
              <a:t>8</a:t>
            </a:r>
          </a:p>
          <a:p>
            <a:pPr marL="0" indent="0" eaLnBrk="1" hangingPunct="1"/>
            <a:r>
              <a:rPr lang="pl-PL" altLang="pl-PL" dirty="0">
                <a:solidFill>
                  <a:schemeClr val="tx1"/>
                </a:solidFill>
              </a:rPr>
              <a:t> </a:t>
            </a:r>
            <a:r>
              <a:rPr lang="pl-PL" altLang="pl-PL" dirty="0" smtClean="0">
                <a:solidFill>
                  <a:schemeClr val="tx1"/>
                </a:solidFill>
              </a:rPr>
              <a:t>dla cudzoziemców (G...-C)</a:t>
            </a:r>
          </a:p>
          <a:p>
            <a:pPr marL="0" indent="0" eaLnBrk="1" hangingPunct="1"/>
            <a:r>
              <a:rPr lang="pl-PL" altLang="pl-PL" dirty="0">
                <a:solidFill>
                  <a:schemeClr val="tx1"/>
                </a:solidFill>
              </a:rPr>
              <a:t> </a:t>
            </a:r>
            <a:r>
              <a:rPr lang="pl-PL" altLang="pl-PL" dirty="0" smtClean="0">
                <a:solidFill>
                  <a:schemeClr val="tx1"/>
                </a:solidFill>
              </a:rPr>
              <a:t>dla zdających z porażeniem mózgowym (G…-Q)</a:t>
            </a:r>
            <a:endParaRPr lang="pl-PL" altLang="pl-PL" dirty="0">
              <a:solidFill>
                <a:schemeClr val="tx1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pl-PL" altLang="pl-PL" sz="3200" b="1" dirty="0">
                <a:solidFill>
                  <a:schemeClr val="tx1"/>
                </a:solidFill>
              </a:rPr>
              <a:t>nie ma kart rozwiązań zadań otwartych! </a:t>
            </a:r>
          </a:p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9A74F4-3A66-456D-B32B-60F1224E1EF1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OKE Warszawa</a:t>
            </a: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BBD67-F2A5-4041-95F9-6FB7BA9C8868}" type="slidenum">
              <a:rPr lang="pl-PL" smtClean="0"/>
              <a:pPr>
                <a:defRPr/>
              </a:pPr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577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78775"/>
            <a:ext cx="8001000" cy="588026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1F497D"/>
                </a:solidFill>
              </a:rPr>
              <a:t>z</a:t>
            </a:r>
            <a:r>
              <a:rPr lang="pl-PL" sz="2800" dirty="0" smtClean="0">
                <a:solidFill>
                  <a:srgbClr val="1F497D"/>
                </a:solidFill>
              </a:rPr>
              <a:t>adania dyrektora przed egzaminem gimnazjalnym</a:t>
            </a:r>
            <a:endParaRPr lang="pl-PL" sz="2800" dirty="0">
              <a:solidFill>
                <a:srgbClr val="1F497D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16345" y="1256650"/>
            <a:ext cx="7848600" cy="514415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27432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r>
              <a:rPr lang="pl-PL" altLang="pl-PL" sz="2000" dirty="0" smtClean="0">
                <a:solidFill>
                  <a:schemeClr val="tx1"/>
                </a:solidFill>
              </a:rPr>
              <a:t>Należy:</a:t>
            </a:r>
          </a:p>
          <a:p>
            <a:pPr marL="617220" lvl="1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pl-PL" altLang="pl-PL" sz="2000" dirty="0" smtClean="0">
                <a:solidFill>
                  <a:schemeClr val="tx1"/>
                </a:solidFill>
              </a:rPr>
              <a:t>sprawdzić </a:t>
            </a:r>
            <a:r>
              <a:rPr lang="pl-PL" altLang="pl-PL" sz="2000" dirty="0">
                <a:solidFill>
                  <a:schemeClr val="tx1"/>
                </a:solidFill>
              </a:rPr>
              <a:t>przygotowanie </a:t>
            </a:r>
            <a:r>
              <a:rPr lang="pl-PL" altLang="pl-PL" sz="2000" dirty="0" err="1">
                <a:solidFill>
                  <a:schemeClr val="tx1"/>
                </a:solidFill>
              </a:rPr>
              <a:t>sal</a:t>
            </a:r>
            <a:r>
              <a:rPr lang="pl-PL" altLang="pl-PL" sz="2000" dirty="0">
                <a:solidFill>
                  <a:schemeClr val="tx1"/>
                </a:solidFill>
              </a:rPr>
              <a:t> egzaminacyjnych, w tym: 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l-PL" altLang="pl-PL" sz="1800" dirty="0" smtClean="0">
                <a:solidFill>
                  <a:schemeClr val="tx1"/>
                </a:solidFill>
              </a:rPr>
              <a:t>czy </a:t>
            </a:r>
            <a:r>
              <a:rPr lang="pl-PL" altLang="pl-PL" sz="1800" dirty="0">
                <a:solidFill>
                  <a:schemeClr val="tx1"/>
                </a:solidFill>
              </a:rPr>
              <a:t>jest </a:t>
            </a:r>
            <a:r>
              <a:rPr lang="pl-PL" altLang="pl-PL" sz="1800" dirty="0" smtClean="0">
                <a:solidFill>
                  <a:schemeClr val="tx1"/>
                </a:solidFill>
              </a:rPr>
              <a:t>sprawny zegar </a:t>
            </a:r>
            <a:r>
              <a:rPr lang="pl-PL" altLang="pl-PL" sz="1800" dirty="0">
                <a:solidFill>
                  <a:schemeClr val="tx1"/>
                </a:solidFill>
              </a:rPr>
              <a:t>w widocznym miejscu, </a:t>
            </a:r>
            <a:endParaRPr lang="pl-PL" altLang="pl-PL" sz="1800" dirty="0" smtClean="0">
              <a:solidFill>
                <a:schemeClr val="tx1"/>
              </a:solidFill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l-PL" altLang="pl-PL" sz="1800" dirty="0" smtClean="0">
                <a:solidFill>
                  <a:schemeClr val="tx1"/>
                </a:solidFill>
              </a:rPr>
              <a:t>czy </a:t>
            </a:r>
            <a:r>
              <a:rPr lang="pl-PL" altLang="pl-PL" sz="1800" dirty="0">
                <a:solidFill>
                  <a:schemeClr val="tx1"/>
                </a:solidFill>
              </a:rPr>
              <a:t>nie ma pomocy dydaktycznych z zakresu danego przedmiotu </a:t>
            </a:r>
            <a:r>
              <a:rPr lang="pl-PL" altLang="pl-PL" sz="1800" dirty="0" smtClean="0">
                <a:solidFill>
                  <a:schemeClr val="tx1"/>
                </a:solidFill>
              </a:rPr>
              <a:t>egzaminacyjnego,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l-PL" altLang="pl-PL" sz="1800" dirty="0" smtClean="0">
                <a:solidFill>
                  <a:schemeClr val="tx1"/>
                </a:solidFill>
              </a:rPr>
              <a:t>czy stoliki są ponumerowane,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l-PL" sz="1800" dirty="0" smtClean="0">
                <a:solidFill>
                  <a:schemeClr val="tx1"/>
                </a:solidFill>
              </a:rPr>
              <a:t>czy </a:t>
            </a:r>
            <a:r>
              <a:rPr lang="pl-PL" sz="1800" dirty="0">
                <a:solidFill>
                  <a:schemeClr val="tx1"/>
                </a:solidFill>
              </a:rPr>
              <a:t>przygotowano wizytówki z imieniem, nazwiskiem, numerem PESEL, kodem zdającego oraz </a:t>
            </a:r>
            <a:r>
              <a:rPr lang="pl-PL" sz="1800" dirty="0" smtClean="0">
                <a:solidFill>
                  <a:schemeClr val="tx1"/>
                </a:solidFill>
              </a:rPr>
              <a:t>losy </a:t>
            </a:r>
            <a:r>
              <a:rPr lang="pl-PL" sz="1800" dirty="0">
                <a:solidFill>
                  <a:schemeClr val="tx1"/>
                </a:solidFill>
              </a:rPr>
              <a:t>z numerami </a:t>
            </a:r>
            <a:r>
              <a:rPr lang="pl-PL" sz="1800" dirty="0" smtClean="0">
                <a:solidFill>
                  <a:schemeClr val="tx1"/>
                </a:solidFill>
              </a:rPr>
              <a:t>stolików,</a:t>
            </a:r>
            <a:endParaRPr lang="pl-PL" altLang="pl-PL" sz="1800" dirty="0" smtClean="0">
              <a:solidFill>
                <a:schemeClr val="tx1"/>
              </a:solidFill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l-PL" altLang="pl-PL" sz="1800" dirty="0" smtClean="0">
                <a:solidFill>
                  <a:schemeClr val="tx1"/>
                </a:solidFill>
              </a:rPr>
              <a:t>czy </a:t>
            </a:r>
            <a:r>
              <a:rPr lang="pl-PL" altLang="pl-PL" sz="1800" dirty="0">
                <a:solidFill>
                  <a:schemeClr val="tx1"/>
                </a:solidFill>
              </a:rPr>
              <a:t>jest </a:t>
            </a:r>
            <a:r>
              <a:rPr lang="pl-PL" altLang="pl-PL" sz="1800" dirty="0" smtClean="0">
                <a:solidFill>
                  <a:schemeClr val="tx1"/>
                </a:solidFill>
              </a:rPr>
              <a:t>sprawdzony uprzednio odtwarzacz </a:t>
            </a:r>
            <a:r>
              <a:rPr lang="pl-PL" altLang="pl-PL" sz="1800" dirty="0">
                <a:solidFill>
                  <a:schemeClr val="tx1"/>
                </a:solidFill>
              </a:rPr>
              <a:t>CD na egzaminy z języków </a:t>
            </a:r>
            <a:r>
              <a:rPr lang="pl-PL" altLang="pl-PL" sz="1800" dirty="0" smtClean="0">
                <a:solidFill>
                  <a:schemeClr val="tx1"/>
                </a:solidFill>
              </a:rPr>
              <a:t>obcych,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l-PL" altLang="pl-PL" sz="1800" dirty="0" smtClean="0">
                <a:solidFill>
                  <a:schemeClr val="tx1"/>
                </a:solidFill>
              </a:rPr>
              <a:t>czy </a:t>
            </a:r>
            <a:r>
              <a:rPr lang="pl-PL" altLang="pl-PL" sz="1800" dirty="0">
                <a:solidFill>
                  <a:schemeClr val="tx1"/>
                </a:solidFill>
              </a:rPr>
              <a:t>jest </a:t>
            </a:r>
            <a:r>
              <a:rPr lang="pl-PL" altLang="pl-PL" sz="1800" dirty="0" smtClean="0">
                <a:solidFill>
                  <a:schemeClr val="tx1"/>
                </a:solidFill>
              </a:rPr>
              <a:t>woda do picia </a:t>
            </a:r>
            <a:r>
              <a:rPr lang="pl-PL" altLang="pl-PL" sz="1800" dirty="0">
                <a:solidFill>
                  <a:schemeClr val="tx1"/>
                </a:solidFill>
              </a:rPr>
              <a:t>i jednorazowe </a:t>
            </a:r>
            <a:r>
              <a:rPr lang="pl-PL" altLang="pl-PL" sz="1800" dirty="0" smtClean="0">
                <a:solidFill>
                  <a:schemeClr val="tx1"/>
                </a:solidFill>
              </a:rPr>
              <a:t>kubeczki,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l-PL" altLang="pl-PL" sz="1800" dirty="0" smtClean="0">
                <a:solidFill>
                  <a:schemeClr val="tx1"/>
                </a:solidFill>
              </a:rPr>
              <a:t>czy wywieszono listy </a:t>
            </a:r>
            <a:r>
              <a:rPr lang="pl-PL" altLang="pl-PL" sz="1800" dirty="0">
                <a:solidFill>
                  <a:schemeClr val="tx1"/>
                </a:solidFill>
              </a:rPr>
              <a:t>zdających na drzwiach </a:t>
            </a:r>
            <a:r>
              <a:rPr lang="pl-PL" altLang="pl-PL" sz="1800" dirty="0" err="1">
                <a:solidFill>
                  <a:schemeClr val="tx1"/>
                </a:solidFill>
              </a:rPr>
              <a:t>sal</a:t>
            </a:r>
            <a:r>
              <a:rPr lang="pl-PL" altLang="pl-PL" sz="1800" dirty="0">
                <a:solidFill>
                  <a:schemeClr val="tx1"/>
                </a:solidFill>
              </a:rPr>
              <a:t> </a:t>
            </a:r>
            <a:r>
              <a:rPr lang="pl-PL" altLang="pl-PL" sz="1800" dirty="0" smtClean="0">
                <a:solidFill>
                  <a:schemeClr val="tx1"/>
                </a:solidFill>
              </a:rPr>
              <a:t>egzaminacyjnych;</a:t>
            </a:r>
          </a:p>
          <a:p>
            <a:pPr marL="547687" lvl="2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endParaRPr lang="pl-PL" altLang="pl-PL" sz="1800" dirty="0" smtClean="0">
              <a:solidFill>
                <a:schemeClr val="tx1"/>
              </a:solidFill>
            </a:endParaRPr>
          </a:p>
          <a:p>
            <a:pPr marL="617220" lvl="1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pl-PL" altLang="pl-PL" sz="2000" dirty="0">
                <a:solidFill>
                  <a:schemeClr val="tx1"/>
                </a:solidFill>
              </a:rPr>
              <a:t>upewnić się co do dyspozycyjności członków zespołów nadzorujących;</a:t>
            </a:r>
          </a:p>
          <a:p>
            <a:pPr marL="617220" lvl="1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pl-PL" altLang="pl-PL" sz="2000" dirty="0">
                <a:solidFill>
                  <a:schemeClr val="tx1"/>
                </a:solidFill>
              </a:rPr>
              <a:t>przeprowadzić instruktaż członków zespołów nadzorujących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9A74F4-3A66-456D-B32B-60F1224E1EF1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OKE Warszawa</a:t>
            </a: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BBD67-F2A5-4041-95F9-6FB7BA9C8868}" type="slidenum">
              <a:rPr lang="pl-PL" smtClean="0"/>
              <a:pPr>
                <a:defRPr/>
              </a:pPr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775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924800" cy="838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dirty="0" smtClean="0">
                <a:solidFill>
                  <a:srgbClr val="003399"/>
                </a:solidFill>
              </a:rPr>
              <a:t/>
            </a:r>
            <a:br>
              <a:rPr lang="pl-PL" sz="3200" dirty="0" smtClean="0">
                <a:solidFill>
                  <a:srgbClr val="003399"/>
                </a:solidFill>
              </a:rPr>
            </a:br>
            <a:r>
              <a:rPr lang="pl-PL" sz="2400" dirty="0">
                <a:solidFill>
                  <a:srgbClr val="1F497D"/>
                </a:solidFill>
              </a:rPr>
              <a:t>zadania dyrektora </a:t>
            </a:r>
            <a:r>
              <a:rPr lang="pl-PL" sz="2400" dirty="0" smtClean="0">
                <a:solidFill>
                  <a:srgbClr val="1F497D"/>
                </a:solidFill>
              </a:rPr>
              <a:t>tuż przed rozpoczęciem egzaminu gimnazjalnego</a:t>
            </a:r>
            <a:endParaRPr lang="pl-PL" sz="3200" dirty="0" smtClean="0">
              <a:solidFill>
                <a:srgbClr val="003399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316345" y="1295400"/>
            <a:ext cx="7684655" cy="53260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27432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r>
              <a:rPr lang="pl-PL" sz="2000" dirty="0" smtClean="0">
                <a:solidFill>
                  <a:schemeClr val="tx1"/>
                </a:solidFill>
              </a:rPr>
              <a:t>Należy:</a:t>
            </a:r>
          </a:p>
          <a:p>
            <a:pPr marL="617220" lvl="1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pl-PL" sz="2000" dirty="0" smtClean="0">
                <a:solidFill>
                  <a:schemeClr val="tx1"/>
                </a:solidFill>
              </a:rPr>
              <a:t>przekazać odpowiednie materiały tym członkom zespołu nadzorującego, którzy zostali wyznaczeni do wpuszczania zdających na salę egzaminacyjną</a:t>
            </a:r>
            <a:r>
              <a:rPr lang="pl-PL" sz="2000" b="1" dirty="0" smtClean="0">
                <a:solidFill>
                  <a:srgbClr val="C00000"/>
                </a:solidFill>
              </a:rPr>
              <a:t> </a:t>
            </a:r>
          </a:p>
          <a:p>
            <a:pPr marL="890270" lvl="2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l-PL" sz="2000" dirty="0" smtClean="0">
                <a:solidFill>
                  <a:schemeClr val="tx1"/>
                </a:solidFill>
              </a:rPr>
              <a:t>wykaz zdających (</a:t>
            </a:r>
            <a:r>
              <a:rPr lang="pl-PL" sz="2000" i="1" dirty="0" smtClean="0">
                <a:solidFill>
                  <a:schemeClr val="tx1"/>
                </a:solidFill>
              </a:rPr>
              <a:t>Załącznik nr 7</a:t>
            </a:r>
            <a:r>
              <a:rPr lang="pl-PL" sz="2000" dirty="0" smtClean="0">
                <a:solidFill>
                  <a:schemeClr val="tx1"/>
                </a:solidFill>
              </a:rPr>
              <a:t>) w sali egzaminacyjnej (wydruki z </a:t>
            </a:r>
            <a:r>
              <a:rPr lang="pl-PL" sz="2000" dirty="0">
                <a:solidFill>
                  <a:schemeClr val="tx1"/>
                </a:solidFill>
              </a:rPr>
              <a:t>HERMESA)</a:t>
            </a:r>
          </a:p>
          <a:p>
            <a:pPr marL="890270" lvl="2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l-PL" sz="2000" dirty="0">
                <a:solidFill>
                  <a:schemeClr val="tx1"/>
                </a:solidFill>
              </a:rPr>
              <a:t>druk </a:t>
            </a:r>
            <a:r>
              <a:rPr lang="pl-PL" sz="2000" i="1" dirty="0">
                <a:solidFill>
                  <a:schemeClr val="tx1"/>
                </a:solidFill>
              </a:rPr>
              <a:t>Załącznika nr 8 </a:t>
            </a:r>
            <a:r>
              <a:rPr lang="pl-PL" sz="2000" dirty="0">
                <a:solidFill>
                  <a:schemeClr val="tx1"/>
                </a:solidFill>
              </a:rPr>
              <a:t>– protokół </a:t>
            </a:r>
            <a:r>
              <a:rPr lang="pl-PL" sz="2000" dirty="0" smtClean="0">
                <a:solidFill>
                  <a:schemeClr val="tx1"/>
                </a:solidFill>
              </a:rPr>
              <a:t>przebiegu </a:t>
            </a:r>
            <a:r>
              <a:rPr lang="pl-PL" sz="2000" dirty="0">
                <a:solidFill>
                  <a:schemeClr val="tx1"/>
                </a:solidFill>
              </a:rPr>
              <a:t>z danej s</a:t>
            </a:r>
            <a:r>
              <a:rPr lang="pl-PL" sz="2000" dirty="0" smtClean="0">
                <a:solidFill>
                  <a:schemeClr val="tx1"/>
                </a:solidFill>
              </a:rPr>
              <a:t>ali oraz </a:t>
            </a:r>
            <a:r>
              <a:rPr lang="pl-PL" sz="2000" i="1" dirty="0" smtClean="0">
                <a:solidFill>
                  <a:schemeClr val="tx1"/>
                </a:solidFill>
              </a:rPr>
              <a:t>Załącznika nr 11</a:t>
            </a:r>
            <a:r>
              <a:rPr lang="pl-PL" sz="2000" dirty="0" smtClean="0">
                <a:solidFill>
                  <a:schemeClr val="tx1"/>
                </a:solidFill>
              </a:rPr>
              <a:t> – przerwanie, unieważnienie egzaminu</a:t>
            </a:r>
            <a:endParaRPr lang="pl-PL" sz="2000" dirty="0">
              <a:solidFill>
                <a:schemeClr val="tx1"/>
              </a:solidFill>
            </a:endParaRPr>
          </a:p>
          <a:p>
            <a:pPr marL="890270" lvl="2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pl-PL" sz="2000" dirty="0">
                <a:solidFill>
                  <a:schemeClr val="tx1"/>
                </a:solidFill>
              </a:rPr>
              <a:t>i</a:t>
            </a:r>
            <a:r>
              <a:rPr lang="pl-PL" sz="2000" dirty="0" smtClean="0">
                <a:solidFill>
                  <a:schemeClr val="tx1"/>
                </a:solidFill>
              </a:rPr>
              <a:t>mienne koperty zawierające naklejki uczniów</a:t>
            </a:r>
          </a:p>
          <a:p>
            <a:pPr marL="617220" lvl="1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pl-PL" sz="2000" dirty="0">
                <a:solidFill>
                  <a:schemeClr val="tx1"/>
                </a:solidFill>
              </a:rPr>
              <a:t>polecić członkom zespołu nadzorującego rozpoczęcie procedury wpuszczania zdających do </a:t>
            </a:r>
            <a:r>
              <a:rPr lang="pl-PL" sz="2000" dirty="0" err="1">
                <a:solidFill>
                  <a:schemeClr val="tx1"/>
                </a:solidFill>
              </a:rPr>
              <a:t>sal</a:t>
            </a:r>
            <a:r>
              <a:rPr lang="pl-PL" sz="2000" dirty="0">
                <a:solidFill>
                  <a:schemeClr val="tx1"/>
                </a:solidFill>
              </a:rPr>
              <a:t>: losowanie numerów, przekazanie </a:t>
            </a:r>
            <a:r>
              <a:rPr lang="pl-PL" sz="2000" dirty="0" smtClean="0">
                <a:solidFill>
                  <a:schemeClr val="tx1"/>
                </a:solidFill>
              </a:rPr>
              <a:t>kopert </a:t>
            </a:r>
            <a:r>
              <a:rPr lang="pl-PL" sz="2000" dirty="0">
                <a:solidFill>
                  <a:schemeClr val="tx1"/>
                </a:solidFill>
              </a:rPr>
              <a:t>z imieniem i nazwiskiem, kodem ucznia, PESELEM </a:t>
            </a:r>
            <a:r>
              <a:rPr lang="pl-PL" sz="2000" dirty="0" smtClean="0">
                <a:solidFill>
                  <a:schemeClr val="tx1"/>
                </a:solidFill>
              </a:rPr>
              <a:t>i naklejkami, uzupełnienie wykazu zdających o numery miejsc i o‏ zaznaczenie nieobecności;</a:t>
            </a:r>
            <a:endParaRPr lang="pl-PL" sz="2000" dirty="0">
              <a:solidFill>
                <a:schemeClr val="tx1"/>
              </a:solidFill>
            </a:endParaRPr>
          </a:p>
          <a:p>
            <a:pPr marL="27432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endParaRPr lang="pl-PL" dirty="0" smtClean="0">
              <a:solidFill>
                <a:schemeClr val="tx1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 dirty="0" smtClean="0"/>
          </a:p>
          <a:p>
            <a:pPr>
              <a:defRPr/>
            </a:pPr>
            <a:fld id="{66913B36-DB80-425F-936B-AFB591D213E6}" type="datetime1">
              <a:rPr lang="pl-PL" smtClean="0"/>
              <a:pPr>
                <a:defRPr/>
              </a:pPr>
              <a:t>2018-04-04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OKE Warszawa</a:t>
            </a:r>
            <a:endParaRPr lang="pl-PL" dirty="0"/>
          </a:p>
        </p:txBody>
      </p:sp>
      <p:sp>
        <p:nvSpPr>
          <p:cNvPr id="48134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76BDCE-FE74-49F5-9D0A-F520482986A2}" type="slidenum">
              <a:rPr lang="pl-PL" smtClean="0">
                <a:latin typeface="Verdana" panose="020B0604030504040204" pitchFamily="34" charset="0"/>
              </a:rPr>
              <a:pPr/>
              <a:t>22</a:t>
            </a:fld>
            <a:endParaRPr lang="pl-PL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170303" cy="1956829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1F497D"/>
                </a:solidFill>
              </a:rPr>
              <a:t>Naklejki </a:t>
            </a:r>
            <a:r>
              <a:rPr lang="pl-PL" sz="2400" dirty="0">
                <a:solidFill>
                  <a:srgbClr val="1F497D"/>
                </a:solidFill>
              </a:rPr>
              <a:t>z kodem na egzamin gimnazjalny (13 </a:t>
            </a:r>
            <a:r>
              <a:rPr lang="pl-PL" sz="2400" dirty="0">
                <a:solidFill>
                  <a:srgbClr val="C00000"/>
                </a:solidFill>
              </a:rPr>
              <a:t>lub </a:t>
            </a:r>
            <a:r>
              <a:rPr lang="pl-PL" sz="2400" dirty="0" smtClean="0">
                <a:solidFill>
                  <a:srgbClr val="C00000"/>
                </a:solidFill>
              </a:rPr>
              <a:t>17 </a:t>
            </a:r>
            <a:r>
              <a:rPr lang="pl-PL" sz="2400" dirty="0">
                <a:solidFill>
                  <a:srgbClr val="C00000"/>
                </a:solidFill>
              </a:rPr>
              <a:t>sztuk</a:t>
            </a:r>
            <a:r>
              <a:rPr lang="pl-PL" sz="2400" dirty="0">
                <a:solidFill>
                  <a:srgbClr val="1F497D"/>
                </a:solidFill>
              </a:rPr>
              <a:t>)</a:t>
            </a:r>
            <a:br>
              <a:rPr lang="pl-PL" sz="2400" dirty="0">
                <a:solidFill>
                  <a:srgbClr val="1F497D"/>
                </a:solidFill>
              </a:rPr>
            </a:br>
            <a:r>
              <a:rPr lang="pl-PL" sz="2200" b="0" dirty="0" smtClean="0">
                <a:solidFill>
                  <a:schemeClr val="tx1"/>
                </a:solidFill>
              </a:rPr>
              <a:t>do wykorzystania są: </a:t>
            </a:r>
            <a:br>
              <a:rPr lang="pl-PL" sz="2200" b="0" dirty="0" smtClean="0">
                <a:solidFill>
                  <a:schemeClr val="tx1"/>
                </a:solidFill>
              </a:rPr>
            </a:br>
            <a:r>
              <a:rPr lang="pl-PL" sz="2200" b="0" dirty="0" smtClean="0">
                <a:solidFill>
                  <a:schemeClr val="tx1"/>
                </a:solidFill>
              </a:rPr>
              <a:t>1 dzień – historia (2), język polski (3) </a:t>
            </a:r>
            <a:br>
              <a:rPr lang="pl-PL" sz="2200" b="0" dirty="0" smtClean="0">
                <a:solidFill>
                  <a:schemeClr val="tx1"/>
                </a:solidFill>
              </a:rPr>
            </a:br>
            <a:r>
              <a:rPr lang="pl-PL" sz="2200" b="0" dirty="0" smtClean="0">
                <a:solidFill>
                  <a:schemeClr val="tx1"/>
                </a:solidFill>
              </a:rPr>
              <a:t>2 dzień – przyroda (2), matematyka (4)</a:t>
            </a:r>
            <a:br>
              <a:rPr lang="pl-PL" sz="2200" b="0" dirty="0" smtClean="0">
                <a:solidFill>
                  <a:schemeClr val="tx1"/>
                </a:solidFill>
              </a:rPr>
            </a:br>
            <a:r>
              <a:rPr lang="pl-PL" sz="2200" b="0" dirty="0" smtClean="0">
                <a:solidFill>
                  <a:schemeClr val="tx1"/>
                </a:solidFill>
              </a:rPr>
              <a:t>3 dzień – język obcy PP (2), </a:t>
            </a:r>
            <a:r>
              <a:rPr lang="pl-PL" sz="2200" b="0" dirty="0" smtClean="0">
                <a:solidFill>
                  <a:srgbClr val="C00000"/>
                </a:solidFill>
              </a:rPr>
              <a:t>język obcy PR (3) </a:t>
            </a:r>
            <a:endParaRPr lang="pl-PL" sz="2200" b="0" dirty="0">
              <a:solidFill>
                <a:srgbClr val="C000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9A74F4-3A66-456D-B32B-60F1224E1EF1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BBD67-F2A5-4041-95F9-6FB7BA9C8868}" type="slidenum">
              <a:rPr lang="pl-PL" smtClean="0"/>
              <a:pPr>
                <a:defRPr/>
              </a:pPr>
              <a:t>23</a:t>
            </a:fld>
            <a:endParaRPr lang="pl-PL"/>
          </a:p>
        </p:txBody>
      </p:sp>
      <p:pic>
        <p:nvPicPr>
          <p:cNvPr id="11" name="Picture 1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9586" y="2184669"/>
            <a:ext cx="6272235" cy="3870621"/>
          </a:xfrm>
          <a:solidFill>
            <a:schemeClr val="bg1"/>
          </a:solidFill>
          <a:extLst/>
        </p:spPr>
      </p:pic>
      <p:sp>
        <p:nvSpPr>
          <p:cNvPr id="3" name="Prostokąt 2"/>
          <p:cNvSpPr/>
          <p:nvPr/>
        </p:nvSpPr>
        <p:spPr>
          <a:xfrm>
            <a:off x="76200" y="2362200"/>
            <a:ext cx="1752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rgbClr val="0000FF"/>
                </a:solidFill>
              </a:rPr>
              <a:t>Naklejka na kopertę dla ucznia</a:t>
            </a:r>
            <a:endParaRPr lang="pl-PL" sz="1600" b="1" dirty="0">
              <a:solidFill>
                <a:srgbClr val="0000FF"/>
              </a:solidFill>
            </a:endParaRPr>
          </a:p>
        </p:txBody>
      </p:sp>
      <p:cxnSp>
        <p:nvCxnSpPr>
          <p:cNvPr id="8" name="Łącznik prosty ze strzałką 7"/>
          <p:cNvCxnSpPr/>
          <p:nvPr/>
        </p:nvCxnSpPr>
        <p:spPr>
          <a:xfrm>
            <a:off x="1371600" y="2743201"/>
            <a:ext cx="1371600" cy="15239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96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924800" cy="838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dirty="0" smtClean="0">
                <a:solidFill>
                  <a:srgbClr val="003399"/>
                </a:solidFill>
              </a:rPr>
              <a:t/>
            </a:r>
            <a:br>
              <a:rPr lang="pl-PL" sz="3200" dirty="0" smtClean="0">
                <a:solidFill>
                  <a:srgbClr val="003399"/>
                </a:solidFill>
              </a:rPr>
            </a:br>
            <a:r>
              <a:rPr lang="pl-PL" sz="2400" dirty="0">
                <a:solidFill>
                  <a:srgbClr val="1F497D"/>
                </a:solidFill>
              </a:rPr>
              <a:t>zadania dyrektora przed </a:t>
            </a:r>
            <a:r>
              <a:rPr lang="pl-PL" sz="2400" dirty="0" smtClean="0">
                <a:solidFill>
                  <a:srgbClr val="1F497D"/>
                </a:solidFill>
              </a:rPr>
              <a:t>rozpoczęciem egzaminu gimnazjalnego</a:t>
            </a:r>
            <a:endParaRPr lang="pl-PL" sz="3200" dirty="0" smtClean="0">
              <a:solidFill>
                <a:srgbClr val="003399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316345" y="1295400"/>
            <a:ext cx="7924800" cy="53260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 smtClean="0">
                <a:solidFill>
                  <a:schemeClr val="tx1"/>
                </a:solidFill>
              </a:rPr>
              <a:t>Należy</a:t>
            </a:r>
          </a:p>
          <a:p>
            <a:pPr marL="360000" indent="-36000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pl-PL" dirty="0" smtClean="0">
                <a:solidFill>
                  <a:schemeClr val="tx1"/>
                </a:solidFill>
              </a:rPr>
              <a:t>w </a:t>
            </a:r>
            <a:r>
              <a:rPr lang="pl-PL" dirty="0">
                <a:solidFill>
                  <a:schemeClr val="tx1"/>
                </a:solidFill>
              </a:rPr>
              <a:t>obecności przewodniczących zespołów nadzorujących </a:t>
            </a:r>
            <a:r>
              <a:rPr lang="pl-PL" dirty="0" smtClean="0">
                <a:solidFill>
                  <a:schemeClr val="tx1"/>
                </a:solidFill>
              </a:rPr>
              <a:t>i przedstawicieli </a:t>
            </a:r>
            <a:r>
              <a:rPr lang="pl-PL" dirty="0">
                <a:solidFill>
                  <a:schemeClr val="tx1"/>
                </a:solidFill>
              </a:rPr>
              <a:t>zdających otworzyć przeźroczyste opakowania </a:t>
            </a:r>
            <a:r>
              <a:rPr lang="pl-PL" dirty="0" smtClean="0">
                <a:solidFill>
                  <a:schemeClr val="tx1"/>
                </a:solidFill>
              </a:rPr>
              <a:t>z materiałami </a:t>
            </a:r>
            <a:r>
              <a:rPr lang="pl-PL" dirty="0">
                <a:solidFill>
                  <a:schemeClr val="tx1"/>
                </a:solidFill>
              </a:rPr>
              <a:t>egzaminacyjnymi i przydzielić arkusze/płyty/koperty zwrotne na poszczególne sale, dopilnowując, </a:t>
            </a:r>
            <a:r>
              <a:rPr lang="pl-PL" u="sng" dirty="0">
                <a:solidFill>
                  <a:schemeClr val="tx1"/>
                </a:solidFill>
              </a:rPr>
              <a:t>aby właściwe materiały trafiły do właściwych </a:t>
            </a:r>
            <a:r>
              <a:rPr lang="pl-PL" u="sng" dirty="0" err="1">
                <a:solidFill>
                  <a:schemeClr val="tx1"/>
                </a:solidFill>
              </a:rPr>
              <a:t>sal</a:t>
            </a:r>
            <a:r>
              <a:rPr lang="pl-PL" u="sng" dirty="0">
                <a:solidFill>
                  <a:schemeClr val="tx1"/>
                </a:solidFill>
              </a:rPr>
              <a:t> i uczniów</a:t>
            </a:r>
            <a:r>
              <a:rPr lang="pl-PL" u="sng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None/>
            </a:pPr>
            <a:endParaRPr lang="pl-PL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None/>
            </a:pPr>
            <a:r>
              <a:rPr lang="pl-PL" dirty="0" smtClean="0">
                <a:solidFill>
                  <a:schemeClr val="tx1"/>
                </a:solidFill>
              </a:rPr>
              <a:t>Przykładowa liczba „bezpiecznych kopert” przekazywanych do typowej sali lekcyjnej, w których do egzaminu przystępują uczniowie niekorzystający z dostosowań:</a:t>
            </a:r>
            <a:endParaRPr lang="pl-PL" dirty="0">
              <a:solidFill>
                <a:schemeClr val="tx1"/>
              </a:solidFill>
            </a:endParaRPr>
          </a:p>
          <a:p>
            <a:pPr marL="360000" indent="-36000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002060"/>
                </a:solidFill>
              </a:rPr>
              <a:t>Historia i </a:t>
            </a:r>
            <a:r>
              <a:rPr lang="pl-PL" b="1" dirty="0" err="1" smtClean="0">
                <a:solidFill>
                  <a:srgbClr val="002060"/>
                </a:solidFill>
              </a:rPr>
              <a:t>wos</a:t>
            </a:r>
            <a:r>
              <a:rPr lang="pl-PL" b="1" dirty="0" smtClean="0">
                <a:solidFill>
                  <a:srgbClr val="002060"/>
                </a:solidFill>
              </a:rPr>
              <a:t> – 2 koperty</a:t>
            </a:r>
          </a:p>
          <a:p>
            <a:pPr marL="360000" indent="-36000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chemeClr val="accent5">
                    <a:lumMod val="50000"/>
                  </a:schemeClr>
                </a:solidFill>
              </a:rPr>
              <a:t>Język polski – 1 koperta</a:t>
            </a:r>
          </a:p>
          <a:p>
            <a:pPr marL="360000" indent="-36000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002060"/>
                </a:solidFill>
              </a:rPr>
              <a:t>Przedmioty przyrodnicze – 2 koperty</a:t>
            </a:r>
          </a:p>
          <a:p>
            <a:pPr marL="360000" indent="-36000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FF0000"/>
                </a:solidFill>
              </a:rPr>
              <a:t>Matematyka – 3 koperty</a:t>
            </a:r>
          </a:p>
          <a:p>
            <a:pPr marL="360000" indent="-36000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002060"/>
                </a:solidFill>
              </a:rPr>
              <a:t>Język obcy poziom podstawowy – 2 koperty</a:t>
            </a:r>
          </a:p>
          <a:p>
            <a:pPr marL="360000" indent="-36000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chemeClr val="accent5">
                    <a:lumMod val="50000"/>
                  </a:schemeClr>
                </a:solidFill>
              </a:rPr>
              <a:t>Język obcy poziom rozszerzony – 1 koperta</a:t>
            </a:r>
            <a:endParaRPr lang="pl-PL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 dirty="0" smtClean="0"/>
          </a:p>
          <a:p>
            <a:pPr>
              <a:defRPr/>
            </a:pPr>
            <a:fld id="{66913B36-DB80-425F-936B-AFB591D213E6}" type="datetime1">
              <a:rPr lang="pl-PL" smtClean="0"/>
              <a:pPr>
                <a:defRPr/>
              </a:pPr>
              <a:t>2018-04-04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OKE Warszawa</a:t>
            </a:r>
            <a:endParaRPr lang="pl-PL" dirty="0"/>
          </a:p>
        </p:txBody>
      </p:sp>
      <p:sp>
        <p:nvSpPr>
          <p:cNvPr id="48134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76BDCE-FE74-49F5-9D0A-F520482986A2}" type="slidenum">
              <a:rPr lang="pl-PL" smtClean="0">
                <a:latin typeface="Verdana" panose="020B0604030504040204" pitchFamily="34" charset="0"/>
              </a:rPr>
              <a:pPr/>
              <a:t>24</a:t>
            </a:fld>
            <a:endParaRPr lang="pl-PL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65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924800" cy="85344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dirty="0" smtClean="0">
                <a:solidFill>
                  <a:srgbClr val="003399"/>
                </a:solidFill>
              </a:rPr>
              <a:t/>
            </a:r>
            <a:br>
              <a:rPr lang="pl-PL" sz="3200" dirty="0" smtClean="0">
                <a:solidFill>
                  <a:srgbClr val="003399"/>
                </a:solidFill>
              </a:rPr>
            </a:br>
            <a:r>
              <a:rPr lang="pl-PL" sz="2700" dirty="0" smtClean="0">
                <a:solidFill>
                  <a:srgbClr val="003399"/>
                </a:solidFill>
              </a:rPr>
              <a:t>organizacja </a:t>
            </a:r>
            <a:r>
              <a:rPr lang="pl-PL" sz="2700" dirty="0">
                <a:solidFill>
                  <a:srgbClr val="003399"/>
                </a:solidFill>
              </a:rPr>
              <a:t>i przebieg </a:t>
            </a:r>
            <a:r>
              <a:rPr lang="pl-PL" sz="2700" dirty="0" smtClean="0">
                <a:solidFill>
                  <a:srgbClr val="003399"/>
                </a:solidFill>
              </a:rPr>
              <a:t>egzaminu gimnazjalnego</a:t>
            </a:r>
            <a:endParaRPr lang="pl-PL" sz="3200" dirty="0" smtClean="0">
              <a:solidFill>
                <a:srgbClr val="003399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7924800" cy="54864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lv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r>
              <a:rPr lang="pl-PL" b="1" dirty="0" smtClean="0">
                <a:solidFill>
                  <a:schemeClr val="tx1"/>
                </a:solidFill>
              </a:rPr>
              <a:t>Przed rozdaniem arkuszy zespół nadzorujący informuje zdających o</a:t>
            </a:r>
            <a:r>
              <a:rPr lang="pl-PL" b="1" dirty="0" smtClean="0">
                <a:solidFill>
                  <a:schemeClr val="dk1"/>
                </a:solidFill>
              </a:rPr>
              <a:t>:</a:t>
            </a:r>
          </a:p>
          <a:p>
            <a:pPr marL="0" lv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endParaRPr lang="pl-PL" sz="1800" b="1" dirty="0">
              <a:solidFill>
                <a:schemeClr val="dk1"/>
              </a:solidFill>
            </a:endParaRPr>
          </a:p>
          <a:p>
            <a:pPr marL="360000" indent="-3600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pl-PL" dirty="0">
                <a:solidFill>
                  <a:schemeClr val="tx1"/>
                </a:solidFill>
              </a:rPr>
              <a:t>c</a:t>
            </a:r>
            <a:r>
              <a:rPr lang="pl-PL" dirty="0" smtClean="0">
                <a:solidFill>
                  <a:schemeClr val="tx1"/>
                </a:solidFill>
              </a:rPr>
              <a:t>zasie rozpoczynania i trwania egzaminu</a:t>
            </a:r>
          </a:p>
          <a:p>
            <a:pPr marL="360000" indent="-3600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pl-PL" dirty="0">
                <a:solidFill>
                  <a:schemeClr val="tx1"/>
                </a:solidFill>
              </a:rPr>
              <a:t>z</a:t>
            </a:r>
            <a:r>
              <a:rPr lang="pl-PL" dirty="0" smtClean="0">
                <a:solidFill>
                  <a:schemeClr val="tx1"/>
                </a:solidFill>
              </a:rPr>
              <a:t>asadach zachowania się podczas egzaminu i sposobie korzystania z przyborów, wody</a:t>
            </a:r>
          </a:p>
          <a:p>
            <a:pPr marL="360000" indent="-3600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pl-PL" dirty="0">
                <a:solidFill>
                  <a:schemeClr val="tx1"/>
                </a:solidFill>
              </a:rPr>
              <a:t>z</a:t>
            </a:r>
            <a:r>
              <a:rPr lang="pl-PL" dirty="0" smtClean="0">
                <a:solidFill>
                  <a:schemeClr val="tx1"/>
                </a:solidFill>
              </a:rPr>
              <a:t>akazie wnoszenia urządzeń telekomunikacyjnych i korzystania z nich</a:t>
            </a:r>
          </a:p>
          <a:p>
            <a:pPr marL="360000" indent="-3600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pl-PL" dirty="0">
                <a:solidFill>
                  <a:schemeClr val="tx1"/>
                </a:solidFill>
              </a:rPr>
              <a:t>z</a:t>
            </a:r>
            <a:r>
              <a:rPr lang="pl-PL" dirty="0" smtClean="0">
                <a:solidFill>
                  <a:schemeClr val="tx1"/>
                </a:solidFill>
              </a:rPr>
              <a:t>asadach kontaktowania się z zespołem nadzorującym</a:t>
            </a:r>
          </a:p>
          <a:p>
            <a:pPr marL="360000" indent="-3600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pl-PL" dirty="0">
                <a:solidFill>
                  <a:schemeClr val="tx1"/>
                </a:solidFill>
              </a:rPr>
              <a:t>s</a:t>
            </a:r>
            <a:r>
              <a:rPr lang="pl-PL" dirty="0" smtClean="0">
                <a:solidFill>
                  <a:schemeClr val="tx1"/>
                </a:solidFill>
              </a:rPr>
              <a:t>posobie kodowania zeszytów zadań, kart rozwiązań zadań i kart odpowiedzi</a:t>
            </a:r>
          </a:p>
          <a:p>
            <a:pPr marL="360000" indent="-3600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pl-PL" dirty="0">
                <a:solidFill>
                  <a:schemeClr val="tx1"/>
                </a:solidFill>
              </a:rPr>
              <a:t>s</a:t>
            </a:r>
            <a:r>
              <a:rPr lang="pl-PL" dirty="0" smtClean="0">
                <a:solidFill>
                  <a:schemeClr val="tx1"/>
                </a:solidFill>
              </a:rPr>
              <a:t>posobie udzielania odpowiedzi i wykonywania ewentualnych rysunków na matematyce czarnym długopisem lub piórem z czarnym atramentem</a:t>
            </a:r>
          </a:p>
          <a:p>
            <a:pPr marL="360000" indent="-3600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pl-PL" dirty="0">
                <a:solidFill>
                  <a:schemeClr val="tx1"/>
                </a:solidFill>
              </a:rPr>
              <a:t>k</a:t>
            </a:r>
            <a:r>
              <a:rPr lang="pl-PL" dirty="0" smtClean="0">
                <a:solidFill>
                  <a:schemeClr val="tx1"/>
                </a:solidFill>
              </a:rPr>
              <a:t>onieczności zaznaczania odpowiedzi na karcie odpowiedzi przez uczniów niekorzystających z dostosowań</a:t>
            </a:r>
          </a:p>
          <a:p>
            <a:pPr marL="360000" indent="-3600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pl-PL" dirty="0">
                <a:solidFill>
                  <a:schemeClr val="tx1"/>
                </a:solidFill>
              </a:rPr>
              <a:t>s</a:t>
            </a:r>
            <a:r>
              <a:rPr lang="pl-PL" dirty="0" smtClean="0">
                <a:solidFill>
                  <a:schemeClr val="tx1"/>
                </a:solidFill>
              </a:rPr>
              <a:t>posobie zachowania się po zakończeniu danego zakresu egzaminu</a:t>
            </a:r>
          </a:p>
          <a:p>
            <a:pPr marL="360000" indent="-3600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pl-PL" dirty="0">
                <a:solidFill>
                  <a:schemeClr val="tx1"/>
                </a:solidFill>
              </a:rPr>
              <a:t>m</a:t>
            </a:r>
            <a:r>
              <a:rPr lang="pl-PL" dirty="0" smtClean="0">
                <a:solidFill>
                  <a:schemeClr val="tx1"/>
                </a:solidFill>
              </a:rPr>
              <a:t>iejscu spędzania przerwy</a:t>
            </a:r>
            <a:endParaRPr lang="pl-PL" dirty="0">
              <a:solidFill>
                <a:schemeClr val="tx1"/>
              </a:solidFill>
            </a:endParaRPr>
          </a:p>
          <a:p>
            <a:pPr marL="360000" indent="-3600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pl-PL" dirty="0">
                <a:solidFill>
                  <a:schemeClr val="tx1"/>
                </a:solidFill>
              </a:rPr>
              <a:t>g</a:t>
            </a:r>
            <a:r>
              <a:rPr lang="pl-PL" dirty="0" smtClean="0">
                <a:solidFill>
                  <a:schemeClr val="tx1"/>
                </a:solidFill>
              </a:rPr>
              <a:t>odzinie rozpoczęcia następnego zakresu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 dirty="0" smtClean="0"/>
          </a:p>
          <a:p>
            <a:pPr>
              <a:defRPr/>
            </a:pPr>
            <a:fld id="{66913B36-DB80-425F-936B-AFB591D213E6}" type="datetime1">
              <a:rPr lang="pl-PL" smtClean="0"/>
              <a:pPr>
                <a:defRPr/>
              </a:pPr>
              <a:t>2018-04-04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48134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76BDCE-FE74-49F5-9D0A-F520482986A2}" type="slidenum">
              <a:rPr lang="pl-PL" smtClean="0">
                <a:latin typeface="Verdana" panose="020B0604030504040204" pitchFamily="34" charset="0"/>
              </a:rPr>
              <a:pPr/>
              <a:t>25</a:t>
            </a:fld>
            <a:endParaRPr lang="pl-PL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59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924800" cy="85344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dirty="0" smtClean="0">
                <a:solidFill>
                  <a:srgbClr val="003399"/>
                </a:solidFill>
              </a:rPr>
              <a:t/>
            </a:r>
            <a:br>
              <a:rPr lang="pl-PL" sz="3200" dirty="0" smtClean="0">
                <a:solidFill>
                  <a:srgbClr val="003399"/>
                </a:solidFill>
              </a:rPr>
            </a:br>
            <a:r>
              <a:rPr lang="pl-PL" sz="2700" dirty="0" smtClean="0">
                <a:solidFill>
                  <a:srgbClr val="003399"/>
                </a:solidFill>
              </a:rPr>
              <a:t>organizacja </a:t>
            </a:r>
            <a:r>
              <a:rPr lang="pl-PL" sz="2700" dirty="0">
                <a:solidFill>
                  <a:srgbClr val="003399"/>
                </a:solidFill>
              </a:rPr>
              <a:t>i przebieg </a:t>
            </a:r>
            <a:r>
              <a:rPr lang="pl-PL" sz="2700" dirty="0" smtClean="0">
                <a:solidFill>
                  <a:srgbClr val="003399"/>
                </a:solidFill>
              </a:rPr>
              <a:t>egzaminu gimnazjalnego</a:t>
            </a:r>
            <a:endParaRPr lang="pl-PL" sz="3200" dirty="0" smtClean="0">
              <a:solidFill>
                <a:srgbClr val="003399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7924800" cy="54864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lv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r>
              <a:rPr lang="pl-PL" sz="1800" b="1" dirty="0" smtClean="0">
                <a:solidFill>
                  <a:schemeClr val="tx1"/>
                </a:solidFill>
              </a:rPr>
              <a:t>Po rozdaniu arkuszy zespół nadzorujący informuje zdających o konieczności </a:t>
            </a:r>
            <a:r>
              <a:rPr lang="pl-PL" sz="1800" b="1" dirty="0" smtClean="0">
                <a:solidFill>
                  <a:schemeClr val="dk1"/>
                </a:solidFill>
              </a:rPr>
              <a:t>zapoznania </a:t>
            </a:r>
            <a:r>
              <a:rPr lang="pl-PL" sz="1800" b="1" dirty="0">
                <a:solidFill>
                  <a:schemeClr val="dk1"/>
                </a:solidFill>
              </a:rPr>
              <a:t>się z instrukcją na pierwszej stronie </a:t>
            </a:r>
            <a:r>
              <a:rPr lang="pl-PL" sz="1800" b="1" dirty="0" smtClean="0">
                <a:solidFill>
                  <a:schemeClr val="dk1"/>
                </a:solidFill>
              </a:rPr>
              <a:t>arkusza </a:t>
            </a:r>
            <a:r>
              <a:rPr lang="pl-PL" sz="1800" b="1" dirty="0">
                <a:solidFill>
                  <a:schemeClr val="dk1"/>
                </a:solidFill>
              </a:rPr>
              <a:t>a następnie </a:t>
            </a:r>
            <a:r>
              <a:rPr lang="pl-PL" sz="1800" b="1" dirty="0" smtClean="0">
                <a:solidFill>
                  <a:schemeClr val="dk1"/>
                </a:solidFill>
              </a:rPr>
              <a:t>poleca:</a:t>
            </a:r>
            <a:endParaRPr lang="pl-PL" sz="1800" b="1" dirty="0" smtClean="0">
              <a:solidFill>
                <a:schemeClr val="tx1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 dirty="0" smtClean="0"/>
          </a:p>
          <a:p>
            <a:pPr>
              <a:defRPr/>
            </a:pPr>
            <a:fld id="{66913B36-DB80-425F-936B-AFB591D213E6}" type="datetime1">
              <a:rPr lang="pl-PL" smtClean="0"/>
              <a:pPr>
                <a:defRPr/>
              </a:pPr>
              <a:t>2018-04-04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48134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76BDCE-FE74-49F5-9D0A-F520482986A2}" type="slidenum">
              <a:rPr lang="pl-PL" smtClean="0">
                <a:latin typeface="Verdana" panose="020B0604030504040204" pitchFamily="34" charset="0"/>
              </a:rPr>
              <a:pPr/>
              <a:t>26</a:t>
            </a:fld>
            <a:endParaRPr lang="pl-PL" smtClean="0">
              <a:latin typeface="Verdana" panose="020B0604030504040204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613757"/>
              </p:ext>
            </p:extLst>
          </p:nvPr>
        </p:nvGraphicFramePr>
        <p:xfrm>
          <a:off x="609600" y="1965960"/>
          <a:ext cx="73152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15009">
                <a:tc>
                  <a:txBody>
                    <a:bodyPr/>
                    <a:lstStyle/>
                    <a:p>
                      <a:pPr lvl="0"/>
                      <a:r>
                        <a:rPr lang="pl-PL" b="0" dirty="0" smtClean="0">
                          <a:solidFill>
                            <a:srgbClr val="C00000"/>
                          </a:solidFill>
                        </a:rPr>
                        <a:t>w arkuszu z historii i </a:t>
                      </a:r>
                      <a:r>
                        <a:rPr lang="pl-PL" b="0" dirty="0" err="1" smtClean="0">
                          <a:solidFill>
                            <a:srgbClr val="C00000"/>
                          </a:solidFill>
                        </a:rPr>
                        <a:t>wosu</a:t>
                      </a:r>
                      <a:endParaRPr lang="pl-PL" b="0" dirty="0" smtClean="0">
                        <a:solidFill>
                          <a:srgbClr val="C00000"/>
                        </a:solidFill>
                      </a:endParaRPr>
                    </a:p>
                    <a:p>
                      <a:pPr lvl="0"/>
                      <a:r>
                        <a:rPr lang="pl-PL" b="0" dirty="0" smtClean="0">
                          <a:solidFill>
                            <a:srgbClr val="C00000"/>
                          </a:solidFill>
                        </a:rPr>
                        <a:t>w arkuszu z przedmiotów </a:t>
                      </a:r>
                      <a:r>
                        <a:rPr lang="pl-PL" b="0" dirty="0" err="1" smtClean="0">
                          <a:solidFill>
                            <a:srgbClr val="C00000"/>
                          </a:solidFill>
                        </a:rPr>
                        <a:t>przyrodn</a:t>
                      </a:r>
                      <a:r>
                        <a:rPr lang="pl-PL" b="0" dirty="0" smtClean="0">
                          <a:solidFill>
                            <a:srgbClr val="C00000"/>
                          </a:solidFill>
                        </a:rPr>
                        <a:t>.</a:t>
                      </a:r>
                    </a:p>
                    <a:p>
                      <a:pPr lvl="0"/>
                      <a:r>
                        <a:rPr lang="pl-PL" b="0" dirty="0" smtClean="0">
                          <a:solidFill>
                            <a:srgbClr val="C00000"/>
                          </a:solidFill>
                        </a:rPr>
                        <a:t>w arkuszu z języka obcego PP</a:t>
                      </a:r>
                      <a:endParaRPr lang="pl-PL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pl-PL" b="0" dirty="0" smtClean="0">
                          <a:solidFill>
                            <a:srgbClr val="003399"/>
                          </a:solidFill>
                        </a:rPr>
                        <a:t>w</a:t>
                      </a:r>
                      <a:r>
                        <a:rPr lang="pl-PL" b="0" baseline="0" dirty="0" smtClean="0">
                          <a:solidFill>
                            <a:srgbClr val="003399"/>
                          </a:solidFill>
                        </a:rPr>
                        <a:t> </a:t>
                      </a:r>
                      <a:r>
                        <a:rPr lang="pl-PL" b="0" dirty="0" smtClean="0">
                          <a:solidFill>
                            <a:srgbClr val="003399"/>
                          </a:solidFill>
                        </a:rPr>
                        <a:t>arkuszu z języka</a:t>
                      </a:r>
                      <a:r>
                        <a:rPr lang="pl-PL" b="0" baseline="0" dirty="0" smtClean="0">
                          <a:solidFill>
                            <a:srgbClr val="003399"/>
                          </a:solidFill>
                        </a:rPr>
                        <a:t> polskiego</a:t>
                      </a:r>
                    </a:p>
                    <a:p>
                      <a:pPr lvl="0"/>
                      <a:r>
                        <a:rPr lang="pl-PL" b="0" baseline="0" dirty="0" smtClean="0">
                          <a:solidFill>
                            <a:srgbClr val="003399"/>
                          </a:solidFill>
                        </a:rPr>
                        <a:t>w arkuszu z matematyki</a:t>
                      </a:r>
                    </a:p>
                    <a:p>
                      <a:pPr lvl="0"/>
                      <a:r>
                        <a:rPr lang="pl-PL" b="0" baseline="0" dirty="0" smtClean="0">
                          <a:solidFill>
                            <a:srgbClr val="003399"/>
                          </a:solidFill>
                        </a:rPr>
                        <a:t>w arkuszu z języka obcego PR</a:t>
                      </a:r>
                      <a:endParaRPr lang="pl-PL" b="0" dirty="0">
                        <a:solidFill>
                          <a:srgbClr val="0033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3508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l-PL" sz="1600" dirty="0" smtClean="0"/>
                        <a:t>sprawdzenie kompletności arkusza, tj. czy zawiera</a:t>
                      </a:r>
                      <a:r>
                        <a:rPr lang="pl-PL" sz="1600" baseline="0" dirty="0" smtClean="0"/>
                        <a:t> (1) z</a:t>
                      </a:r>
                      <a:r>
                        <a:rPr lang="pl-PL" sz="1600" dirty="0" smtClean="0"/>
                        <a:t>eszyt zadań,</a:t>
                      </a:r>
                      <a:r>
                        <a:rPr lang="pl-PL" sz="1600" baseline="0" dirty="0" smtClean="0"/>
                        <a:t> (2) kartę odpowiedzi</a:t>
                      </a:r>
                      <a:endParaRPr lang="pl-PL" sz="1600" dirty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sprawdzenie kompletności arkusza, tj. czy zawiera (1) zeszyt zadań, (2) kartę rozwiązań zadań, (3) kartę odpowiedzi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50843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l-PL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wyrwanie karty rozwiązań zadań wraz z kartą odpowiedzi ze środka arkusza egzaminacyjnego (uczniowie</a:t>
                      </a:r>
                      <a:r>
                        <a:rPr lang="pl-PL" sz="16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nie powinni odrywać karty odpowiedzi)</a:t>
                      </a:r>
                      <a:endParaRPr lang="pl-PL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3508"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pl-PL" sz="1600" dirty="0" smtClean="0"/>
                        <a:t>sprawdzenie,</a:t>
                      </a:r>
                      <a:r>
                        <a:rPr lang="pl-PL" sz="1600" baseline="0" dirty="0" smtClean="0"/>
                        <a:t> czy zeszyt zadań zawiera wszystkie kolejno ponumerowane strony</a:t>
                      </a:r>
                      <a:endParaRPr lang="pl-PL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sprawdzenie, czy zeszyt zadań oraz karta rozwiązań zawierają wszystkie kolejno ponumerowane strony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6172"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sprawdzenie poprawności numeru PESEL na naklejkach</a:t>
                      </a:r>
                      <a:endParaRPr lang="pl-PL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sprawdzenie poprawności numeru PESEL na naklejkach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006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7109" y="228600"/>
            <a:ext cx="7924800" cy="533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dirty="0" smtClean="0">
                <a:solidFill>
                  <a:srgbClr val="003399"/>
                </a:solidFill>
              </a:rPr>
              <a:t/>
            </a:r>
            <a:br>
              <a:rPr lang="pl-PL" sz="3200" dirty="0" smtClean="0">
                <a:solidFill>
                  <a:srgbClr val="003399"/>
                </a:solidFill>
              </a:rPr>
            </a:br>
            <a:r>
              <a:rPr lang="pl-PL" sz="2700" dirty="0" smtClean="0">
                <a:solidFill>
                  <a:srgbClr val="003399"/>
                </a:solidFill>
              </a:rPr>
              <a:t>organizacja </a:t>
            </a:r>
            <a:r>
              <a:rPr lang="pl-PL" sz="2700" dirty="0">
                <a:solidFill>
                  <a:srgbClr val="003399"/>
                </a:solidFill>
              </a:rPr>
              <a:t>i przebieg </a:t>
            </a:r>
            <a:r>
              <a:rPr lang="pl-PL" sz="2700" dirty="0" smtClean="0">
                <a:solidFill>
                  <a:srgbClr val="003399"/>
                </a:solidFill>
              </a:rPr>
              <a:t>egzaminu gimnazjalnego</a:t>
            </a:r>
            <a:endParaRPr lang="pl-PL" sz="3200" dirty="0" smtClean="0">
              <a:solidFill>
                <a:srgbClr val="003399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168564" y="773545"/>
            <a:ext cx="8077200" cy="585152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27432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r>
              <a:rPr lang="pl-PL" b="1" dirty="0" smtClean="0">
                <a:solidFill>
                  <a:schemeClr val="tx1"/>
                </a:solidFill>
              </a:rPr>
              <a:t>Przed</a:t>
            </a:r>
            <a:r>
              <a:rPr lang="pl-PL" b="1" dirty="0">
                <a:solidFill>
                  <a:schemeClr val="tx1"/>
                </a:solidFill>
              </a:rPr>
              <a:t> rozpoczęciem pracy z </a:t>
            </a:r>
            <a:r>
              <a:rPr lang="pl-PL" b="1" dirty="0" smtClean="0">
                <a:solidFill>
                  <a:schemeClr val="tx1"/>
                </a:solidFill>
              </a:rPr>
              <a:t>arkuszem uczeń </a:t>
            </a:r>
            <a:r>
              <a:rPr lang="pl-PL" b="1" dirty="0">
                <a:solidFill>
                  <a:schemeClr val="tx1"/>
                </a:solidFill>
              </a:rPr>
              <a:t>koduje </a:t>
            </a:r>
            <a:r>
              <a:rPr lang="pl-PL" b="1" dirty="0" smtClean="0">
                <a:solidFill>
                  <a:schemeClr val="tx1"/>
                </a:solidFill>
              </a:rPr>
              <a:t>arkusz czyli w wyznaczonych miejscach zapisuje </a:t>
            </a:r>
            <a:r>
              <a:rPr lang="pl-PL" b="1" dirty="0">
                <a:solidFill>
                  <a:schemeClr val="tx1"/>
                </a:solidFill>
              </a:rPr>
              <a:t>swój kod i numer PESEL oraz umieszcza </a:t>
            </a:r>
            <a:r>
              <a:rPr lang="pl-PL" b="1" u="sng" dirty="0" smtClean="0">
                <a:solidFill>
                  <a:schemeClr val="tx1"/>
                </a:solidFill>
              </a:rPr>
              <a:t>naklejki:</a:t>
            </a:r>
          </a:p>
          <a:p>
            <a:pPr marL="27432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endParaRPr lang="pl-PL" b="1" dirty="0">
              <a:solidFill>
                <a:schemeClr val="tx1"/>
              </a:solidFill>
            </a:endParaRPr>
          </a:p>
          <a:p>
            <a:pPr marL="27432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endParaRPr lang="pl-PL" b="1" dirty="0" smtClean="0">
              <a:solidFill>
                <a:schemeClr val="tx1"/>
              </a:solidFill>
            </a:endParaRPr>
          </a:p>
          <a:p>
            <a:pPr marL="27432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endParaRPr lang="pl-PL" b="1" dirty="0">
              <a:solidFill>
                <a:schemeClr val="tx1"/>
              </a:solidFill>
            </a:endParaRPr>
          </a:p>
          <a:p>
            <a:pPr marL="27432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endParaRPr lang="pl-PL" b="1" dirty="0" smtClean="0">
              <a:solidFill>
                <a:schemeClr val="tx1"/>
              </a:solidFill>
            </a:endParaRPr>
          </a:p>
          <a:p>
            <a:pPr marL="27432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endParaRPr lang="pl-PL" b="1" dirty="0">
              <a:solidFill>
                <a:schemeClr val="tx1"/>
              </a:solidFill>
            </a:endParaRPr>
          </a:p>
          <a:p>
            <a:pPr marL="27432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endParaRPr lang="pl-PL" b="1" dirty="0" smtClean="0">
              <a:solidFill>
                <a:schemeClr val="tx1"/>
              </a:solidFill>
            </a:endParaRPr>
          </a:p>
          <a:p>
            <a:pPr marL="27432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endParaRPr lang="pl-PL" b="1" dirty="0">
              <a:solidFill>
                <a:schemeClr val="tx1"/>
              </a:solidFill>
            </a:endParaRPr>
          </a:p>
          <a:p>
            <a:pPr marL="27432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endParaRPr lang="pl-PL" b="1" dirty="0" smtClean="0">
              <a:solidFill>
                <a:schemeClr val="tx1"/>
              </a:solidFill>
            </a:endParaRPr>
          </a:p>
          <a:p>
            <a:pPr marL="27432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endParaRPr lang="pl-PL" b="1" dirty="0">
              <a:solidFill>
                <a:schemeClr val="tx1"/>
              </a:solidFill>
            </a:endParaRPr>
          </a:p>
          <a:p>
            <a:pPr marL="27432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endParaRPr lang="pl-PL" dirty="0" smtClean="0">
              <a:solidFill>
                <a:schemeClr val="tx1"/>
              </a:solidFill>
            </a:endParaRPr>
          </a:p>
          <a:p>
            <a:pPr marL="27432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endParaRPr lang="pl-PL" dirty="0" smtClean="0">
              <a:solidFill>
                <a:schemeClr val="tx1"/>
              </a:solidFill>
            </a:endParaRPr>
          </a:p>
          <a:p>
            <a:pPr marL="27432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endParaRPr lang="pl-PL" dirty="0" smtClean="0">
              <a:solidFill>
                <a:schemeClr val="tx1"/>
              </a:solidFill>
            </a:endParaRPr>
          </a:p>
          <a:p>
            <a:pPr marL="27432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endParaRPr lang="pl-PL" dirty="0">
              <a:solidFill>
                <a:schemeClr val="tx1"/>
              </a:solidFill>
            </a:endParaRPr>
          </a:p>
          <a:p>
            <a:pPr marL="27432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r>
              <a:rPr lang="pl-PL" dirty="0" smtClean="0">
                <a:solidFill>
                  <a:schemeClr val="tx1"/>
                </a:solidFill>
              </a:rPr>
              <a:t>Członkowie </a:t>
            </a:r>
            <a:r>
              <a:rPr lang="pl-PL" dirty="0">
                <a:solidFill>
                  <a:schemeClr val="tx1"/>
                </a:solidFill>
              </a:rPr>
              <a:t>zespołu nadzorującego sprawdzają w obecności uczniów poprawność kodowania.</a:t>
            </a:r>
          </a:p>
          <a:p>
            <a:pPr marL="27432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r>
              <a:rPr lang="pl-PL" b="1" dirty="0" smtClean="0">
                <a:solidFill>
                  <a:schemeClr val="tx1"/>
                </a:solidFill>
              </a:rPr>
              <a:t>Uwaga:</a:t>
            </a:r>
            <a:endParaRPr lang="pl-PL" b="1" dirty="0">
              <a:solidFill>
                <a:schemeClr val="tx1"/>
              </a:solidFill>
            </a:endParaRPr>
          </a:p>
          <a:p>
            <a:pPr marL="27432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r>
              <a:rPr lang="pl-PL" u="sng" dirty="0" smtClean="0">
                <a:solidFill>
                  <a:schemeClr val="tx1"/>
                </a:solidFill>
              </a:rPr>
              <a:t>w </a:t>
            </a:r>
            <a:r>
              <a:rPr lang="pl-PL" u="sng" dirty="0">
                <a:solidFill>
                  <a:schemeClr val="tx1"/>
                </a:solidFill>
              </a:rPr>
              <a:t>przypadku piszących arkusze dostosowane, dyslektyków, uczniów niesprawnych ruchowo i uczniów z afazją czynności związane z kodowaniem wykonują członkowie zespołu nadzorującego.</a:t>
            </a:r>
          </a:p>
          <a:p>
            <a:pPr marL="27432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endParaRPr lang="pl-PL" b="1" dirty="0">
              <a:solidFill>
                <a:schemeClr val="tx1"/>
              </a:solidFill>
            </a:endParaRPr>
          </a:p>
          <a:p>
            <a:pPr marL="27432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endParaRPr lang="pl-PL" b="1" dirty="0" smtClean="0">
              <a:solidFill>
                <a:schemeClr val="tx1"/>
              </a:solidFill>
            </a:endParaRP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r>
              <a:rPr lang="pl-PL" dirty="0">
                <a:solidFill>
                  <a:schemeClr val="tx1"/>
                </a:solidFill>
              </a:rPr>
              <a:t>	</a:t>
            </a:r>
            <a:endParaRPr lang="pl-PL" dirty="0" smtClean="0">
              <a:solidFill>
                <a:schemeClr val="tx1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 dirty="0" smtClean="0"/>
          </a:p>
          <a:p>
            <a:pPr>
              <a:defRPr/>
            </a:pPr>
            <a:fld id="{66913B36-DB80-425F-936B-AFB591D213E6}" type="datetime1">
              <a:rPr lang="pl-PL" smtClean="0"/>
              <a:pPr>
                <a:defRPr/>
              </a:pPr>
              <a:t>2018-04-04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48134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76BDCE-FE74-49F5-9D0A-F520482986A2}" type="slidenum">
              <a:rPr lang="pl-PL" smtClean="0">
                <a:latin typeface="Verdana" panose="020B0604030504040204" pitchFamily="34" charset="0"/>
              </a:rPr>
              <a:pPr/>
              <a:t>27</a:t>
            </a:fld>
            <a:endParaRPr lang="pl-PL" smtClean="0">
              <a:latin typeface="Verdana" panose="020B0604030504040204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681341"/>
              </p:ext>
            </p:extLst>
          </p:nvPr>
        </p:nvGraphicFramePr>
        <p:xfrm>
          <a:off x="497609" y="1600200"/>
          <a:ext cx="75438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8056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na historii i </a:t>
                      </a:r>
                      <a:r>
                        <a:rPr lang="pl-PL" sz="1800" b="0" dirty="0" err="1" smtClean="0">
                          <a:solidFill>
                            <a:schemeClr val="tx1"/>
                          </a:solidFill>
                        </a:rPr>
                        <a:t>wosie</a:t>
                      </a:r>
                      <a:endParaRPr lang="pl-PL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przedmiotach przyrodniczych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języku obcym PP </a:t>
                      </a:r>
                      <a:endParaRPr lang="pl-PL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na zeszycie zadań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l-PL" sz="1800" b="0" dirty="0" smtClean="0">
                          <a:solidFill>
                            <a:schemeClr val="tx1"/>
                          </a:solidFill>
                        </a:rPr>
                        <a:t>na karcie odpowiedzi</a:t>
                      </a:r>
                      <a:endParaRPr lang="pl-PL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247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 języku polskim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języku obcym PR </a:t>
                      </a:r>
                      <a:endParaRPr lang="pl-PL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ü"/>
                      </a:pPr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na zeszycie zadań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ü"/>
                      </a:pPr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na karcie rozwiązań zadań</a:t>
                      </a:r>
                      <a:endParaRPr lang="pl-PL" sz="18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ü"/>
                      </a:pPr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na karcie odpowiedzi</a:t>
                      </a:r>
                      <a:endParaRPr lang="pl-PL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056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matematyce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l-PL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 zeszycie zadań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l-PL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 karcie odpowiedzi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l-PL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 1</a:t>
                      </a:r>
                      <a:r>
                        <a:rPr lang="pl-PL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stronie karty rozwiązań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l-PL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 3 </a:t>
                      </a:r>
                      <a:r>
                        <a:rPr lang="pl-PL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stronie karty rozwiązań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(na 2 i 4 stronie karty rozwiązań uczeń wpisuje swój kod)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73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269163" cy="762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dirty="0">
                <a:solidFill>
                  <a:srgbClr val="003399"/>
                </a:solidFill>
              </a:rPr>
              <a:t>kodowanie arkusza egzaminu gimnazjalnego na przykładzie arkusza z matematyki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9A74F4-3A66-456D-B32B-60F1224E1EF1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BBD67-F2A5-4041-95F9-6FB7BA9C8868}" type="slidenum">
              <a:rPr lang="pl-PL" smtClean="0"/>
              <a:pPr>
                <a:defRPr/>
              </a:pPr>
              <a:t>28</a:t>
            </a:fld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 cstate="print"/>
          <a:srcRect b="62281"/>
          <a:stretch/>
        </p:blipFill>
        <p:spPr>
          <a:xfrm>
            <a:off x="304800" y="1447800"/>
            <a:ext cx="4690110" cy="24947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pole tekstowe 9"/>
          <p:cNvSpPr txBox="1"/>
          <p:nvPr/>
        </p:nvSpPr>
        <p:spPr>
          <a:xfrm>
            <a:off x="457200" y="10668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rgbClr val="008000"/>
                </a:solidFill>
              </a:rPr>
              <a:t>s</a:t>
            </a:r>
            <a:r>
              <a:rPr lang="pl-PL" i="1" dirty="0" smtClean="0">
                <a:solidFill>
                  <a:srgbClr val="008000"/>
                </a:solidFill>
              </a:rPr>
              <a:t>trona tytułowa arkusza</a:t>
            </a:r>
            <a:endParaRPr lang="pl-PL" i="1" dirty="0">
              <a:solidFill>
                <a:srgbClr val="00800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334000" y="3429000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rgbClr val="008000"/>
                </a:solidFill>
              </a:rPr>
              <a:t>k</a:t>
            </a:r>
            <a:r>
              <a:rPr lang="pl-PL" i="1" dirty="0" smtClean="0">
                <a:solidFill>
                  <a:srgbClr val="008000"/>
                </a:solidFill>
              </a:rPr>
              <a:t>arta odpowiedzi </a:t>
            </a:r>
            <a:endParaRPr lang="pl-PL" i="1" dirty="0">
              <a:solidFill>
                <a:srgbClr val="008000"/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4" cstate="print"/>
          <a:srcRect b="60931"/>
          <a:stretch/>
        </p:blipFill>
        <p:spPr>
          <a:xfrm>
            <a:off x="3581400" y="3790188"/>
            <a:ext cx="4672965" cy="2590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" name="pole tekstowe 14"/>
          <p:cNvSpPr txBox="1"/>
          <p:nvPr/>
        </p:nvSpPr>
        <p:spPr>
          <a:xfrm>
            <a:off x="5061742" y="1840468"/>
            <a:ext cx="3472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z</a:t>
            </a:r>
            <a:r>
              <a:rPr lang="pl-PL" sz="1600" dirty="0" smtClean="0"/>
              <a:t>espół nadzorujący – po  egzaminie</a:t>
            </a:r>
            <a:endParaRPr lang="pl-PL" sz="16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228599" y="4366083"/>
            <a:ext cx="2819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u</a:t>
            </a:r>
            <a:r>
              <a:rPr lang="pl-PL" sz="1600" dirty="0" smtClean="0"/>
              <a:t>czeń – przed egzaminem</a:t>
            </a:r>
            <a:endParaRPr lang="pl-PL" sz="1600" dirty="0"/>
          </a:p>
        </p:txBody>
      </p:sp>
      <p:cxnSp>
        <p:nvCxnSpPr>
          <p:cNvPr id="18" name="Łącznik prosty ze strzałką 17"/>
          <p:cNvCxnSpPr/>
          <p:nvPr/>
        </p:nvCxnSpPr>
        <p:spPr>
          <a:xfrm flipH="1">
            <a:off x="4572000" y="2209800"/>
            <a:ext cx="762000" cy="1295400"/>
          </a:xfrm>
          <a:prstGeom prst="straightConnector1">
            <a:avLst/>
          </a:prstGeom>
          <a:ln w="190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/>
          <p:cNvCxnSpPr/>
          <p:nvPr/>
        </p:nvCxnSpPr>
        <p:spPr>
          <a:xfrm>
            <a:off x="5564823" y="2209800"/>
            <a:ext cx="2055177" cy="213360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/>
          <p:cNvCxnSpPr/>
          <p:nvPr/>
        </p:nvCxnSpPr>
        <p:spPr>
          <a:xfrm flipV="1">
            <a:off x="1028700" y="2133600"/>
            <a:ext cx="647700" cy="209550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>
            <a:off x="914400" y="4704588"/>
            <a:ext cx="4147343" cy="61434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ipsa 6"/>
          <p:cNvSpPr/>
          <p:nvPr/>
        </p:nvSpPr>
        <p:spPr>
          <a:xfrm>
            <a:off x="4572000" y="4227576"/>
            <a:ext cx="228600" cy="192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397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3400" y="234434"/>
            <a:ext cx="7269163" cy="762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dirty="0">
                <a:solidFill>
                  <a:srgbClr val="003399"/>
                </a:solidFill>
              </a:rPr>
              <a:t>kodowanie arkusza egzaminu gimnazjalnego na przykładzie arkusza z matematyki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9A74F4-3A66-456D-B32B-60F1224E1EF1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BBD67-F2A5-4041-95F9-6FB7BA9C8868}" type="slidenum">
              <a:rPr lang="pl-PL" smtClean="0"/>
              <a:pPr>
                <a:defRPr/>
              </a:pPr>
              <a:t>29</a:t>
            </a:fld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457200" y="996434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008000"/>
                </a:solidFill>
              </a:rPr>
              <a:t>1. strona karty rozwiązań zadań</a:t>
            </a:r>
            <a:endParaRPr lang="pl-PL" i="1" dirty="0">
              <a:solidFill>
                <a:srgbClr val="00800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486400" y="3048000"/>
            <a:ext cx="3285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rgbClr val="008000"/>
                </a:solidFill>
              </a:rPr>
              <a:t>3</a:t>
            </a:r>
            <a:r>
              <a:rPr lang="pl-PL" i="1" dirty="0" smtClean="0">
                <a:solidFill>
                  <a:srgbClr val="008000"/>
                </a:solidFill>
              </a:rPr>
              <a:t>. strona karty rozwiązań zadań </a:t>
            </a:r>
            <a:endParaRPr lang="pl-PL" i="1" dirty="0">
              <a:solidFill>
                <a:srgbClr val="008000"/>
              </a:solidFill>
            </a:endParaRPr>
          </a:p>
        </p:txBody>
      </p:sp>
      <p:pic>
        <p:nvPicPr>
          <p:cNvPr id="11" name="Symbol zastępczy zawartości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b="52510"/>
          <a:stretch/>
        </p:blipFill>
        <p:spPr>
          <a:xfrm>
            <a:off x="277260" y="1409700"/>
            <a:ext cx="5105400" cy="33909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print"/>
          <a:srcRect b="63243"/>
          <a:stretch/>
        </p:blipFill>
        <p:spPr>
          <a:xfrm>
            <a:off x="2857500" y="3722131"/>
            <a:ext cx="5502563" cy="28596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304800" y="4876800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uczeń 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4876799" y="1257300"/>
            <a:ext cx="35143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</a:t>
            </a:r>
            <a:r>
              <a:rPr lang="pl-PL" dirty="0" smtClean="0"/>
              <a:t>espół nadzorujący</a:t>
            </a:r>
          </a:p>
          <a:p>
            <a:r>
              <a:rPr lang="pl-PL" dirty="0" smtClean="0"/>
              <a:t>            </a:t>
            </a:r>
            <a:r>
              <a:rPr lang="pl-PL" sz="1400" dirty="0" smtClean="0"/>
              <a:t>(dysleksja, afazja, </a:t>
            </a:r>
          </a:p>
          <a:p>
            <a:r>
              <a:rPr lang="pl-PL" sz="1400" dirty="0" smtClean="0"/>
              <a:t>                mózgowe porażenie dziecięce)</a:t>
            </a:r>
            <a:endParaRPr lang="pl-PL" sz="1400" dirty="0"/>
          </a:p>
        </p:txBody>
      </p:sp>
      <p:cxnSp>
        <p:nvCxnSpPr>
          <p:cNvPr id="14" name="Łącznik prosty ze strzałką 13"/>
          <p:cNvCxnSpPr/>
          <p:nvPr/>
        </p:nvCxnSpPr>
        <p:spPr>
          <a:xfrm flipV="1">
            <a:off x="895350" y="3048000"/>
            <a:ext cx="1352550" cy="175260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 flipV="1">
            <a:off x="1219200" y="4800600"/>
            <a:ext cx="2133600" cy="26086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 flipH="1">
            <a:off x="4876801" y="1600200"/>
            <a:ext cx="609599" cy="371475"/>
          </a:xfrm>
          <a:prstGeom prst="straightConnector1">
            <a:avLst/>
          </a:prstGeom>
          <a:ln w="190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87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381000"/>
            <a:ext cx="6781800" cy="3505200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600"/>
              </a:spcBef>
              <a:buClr>
                <a:srgbClr val="003399"/>
              </a:buClr>
              <a:buSzPct val="110000"/>
              <a:defRPr/>
            </a:pPr>
            <a:r>
              <a:rPr lang="pl-PL" sz="3600" dirty="0" smtClean="0"/>
              <a:t>Podstawy prawne </a:t>
            </a:r>
            <a:br>
              <a:rPr lang="pl-PL" sz="3600" dirty="0" smtClean="0"/>
            </a:br>
            <a:r>
              <a:rPr lang="pl-PL" sz="3600" dirty="0" smtClean="0"/>
              <a:t>egzaminu gimnazjalnego</a:t>
            </a:r>
            <a:br>
              <a:rPr lang="pl-PL" sz="3600" dirty="0" smtClean="0"/>
            </a:br>
            <a:r>
              <a:rPr lang="pl-PL" sz="3600" dirty="0"/>
              <a:t/>
            </a:r>
            <a:br>
              <a:rPr lang="pl-PL" sz="3600" dirty="0"/>
            </a:br>
            <a:r>
              <a:rPr lang="pl-PL" sz="2800" dirty="0" smtClean="0"/>
              <a:t>komunikaty, </a:t>
            </a:r>
            <a:br>
              <a:rPr lang="pl-PL" sz="2800" dirty="0" smtClean="0"/>
            </a:br>
            <a:r>
              <a:rPr lang="pl-PL" sz="2800" dirty="0" smtClean="0"/>
              <a:t>procedury </a:t>
            </a:r>
            <a:endParaRPr lang="pl-PL" sz="2800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4572000"/>
            <a:ext cx="6781800" cy="908050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pl-PL" sz="2400" b="1" dirty="0" smtClean="0"/>
              <a:t>w roku szkolnym 2017/2018</a:t>
            </a:r>
            <a:r>
              <a:rPr lang="pl-PL" sz="2400" dirty="0" smtClean="0"/>
              <a:t> </a:t>
            </a:r>
          </a:p>
          <a:p>
            <a:pPr eaLnBrk="1" fontAlgn="auto" hangingPunct="1">
              <a:defRPr/>
            </a:pPr>
            <a:endParaRPr lang="pl-PL" dirty="0" smtClean="0">
              <a:solidFill>
                <a:schemeClr val="bg1"/>
              </a:solidFill>
            </a:endParaRPr>
          </a:p>
          <a:p>
            <a:pPr eaLnBrk="1" fontAlgn="auto" hangingPunct="1">
              <a:defRPr/>
            </a:pPr>
            <a:endParaRPr lang="pl-PL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19BA54-F72E-447D-A806-610F321D6A4B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OKE Warszawa</a:t>
            </a:r>
            <a:endParaRPr lang="pl-PL" dirty="0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F7A5CC-FEFC-4306-9812-76348A334C7E}" type="slidenum">
              <a:rPr lang="pl-PL" smtClean="0">
                <a:latin typeface="Verdana" panose="020B0604030504040204" pitchFamily="34" charset="0"/>
              </a:rPr>
              <a:pPr/>
              <a:t>3</a:t>
            </a:fld>
            <a:endParaRPr lang="pl-PL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9A74F4-3A66-456D-B32B-60F1224E1EF1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BBD67-F2A5-4041-95F9-6FB7BA9C8868}" type="slidenum">
              <a:rPr lang="pl-PL" smtClean="0"/>
              <a:pPr>
                <a:defRPr/>
              </a:pPr>
              <a:t>30</a:t>
            </a:fld>
            <a:endParaRPr lang="pl-P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" r="3308" b="40460"/>
          <a:stretch/>
        </p:blipFill>
        <p:spPr bwMode="auto">
          <a:xfrm>
            <a:off x="377918" y="1457820"/>
            <a:ext cx="449888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533400" y="234434"/>
            <a:ext cx="7269163" cy="762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 spc="-7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entury Schoolbook" panose="020406040505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entury Schoolbook" panose="020406040505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entury Schoolbook" panose="020406040505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entury Schoolbook" panose="020406040505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entury Schoolbook" panose="020406040505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entury Schoolbook" panose="020406040505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entury Schoolbook" panose="020406040505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entury Schoolbook" panose="02040604050505020304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sz="2400" dirty="0" smtClean="0">
                <a:solidFill>
                  <a:srgbClr val="003399"/>
                </a:solidFill>
              </a:rPr>
              <a:t>kodowanie arkusza egzaminu gimnazjalnego na przykładzie arkusza z matematyki</a:t>
            </a:r>
            <a:endParaRPr lang="pl-PL" sz="2400" dirty="0">
              <a:solidFill>
                <a:srgbClr val="003399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" r="3579" b="51601"/>
          <a:stretch/>
        </p:blipFill>
        <p:spPr bwMode="auto">
          <a:xfrm>
            <a:off x="3429000" y="2895600"/>
            <a:ext cx="4800600" cy="348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/>
        </p:nvSpPr>
        <p:spPr>
          <a:xfrm>
            <a:off x="5181600" y="1219200"/>
            <a:ext cx="1295400" cy="729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>
                <a:solidFill>
                  <a:schemeClr val="tx1"/>
                </a:solidFill>
              </a:rPr>
              <a:t>uczeń</a:t>
            </a:r>
            <a:endParaRPr lang="pl-PL" sz="2000" dirty="0">
              <a:solidFill>
                <a:schemeClr val="tx1"/>
              </a:solidFill>
            </a:endParaRPr>
          </a:p>
        </p:txBody>
      </p:sp>
      <p:cxnSp>
        <p:nvCxnSpPr>
          <p:cNvPr id="10" name="Łącznik prosty ze strzałką 9"/>
          <p:cNvCxnSpPr/>
          <p:nvPr/>
        </p:nvCxnSpPr>
        <p:spPr>
          <a:xfrm>
            <a:off x="6019800" y="1752600"/>
            <a:ext cx="1447800" cy="14478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 flipH="1">
            <a:off x="4648200" y="1584067"/>
            <a:ext cx="762000" cy="320933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/>
          <p:cNvSpPr txBox="1"/>
          <p:nvPr/>
        </p:nvSpPr>
        <p:spPr>
          <a:xfrm>
            <a:off x="762000" y="996434"/>
            <a:ext cx="3854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rgbClr val="008000"/>
                </a:solidFill>
              </a:rPr>
              <a:t>2</a:t>
            </a:r>
            <a:r>
              <a:rPr lang="pl-PL" i="1" dirty="0" smtClean="0">
                <a:solidFill>
                  <a:srgbClr val="008000"/>
                </a:solidFill>
              </a:rPr>
              <a:t>. strona karty rozwiązań zadań</a:t>
            </a:r>
            <a:endParaRPr lang="pl-PL" i="1" dirty="0">
              <a:solidFill>
                <a:srgbClr val="008000"/>
              </a:solidFill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4820444" y="2491012"/>
            <a:ext cx="346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rgbClr val="008000"/>
                </a:solidFill>
              </a:rPr>
              <a:t>4</a:t>
            </a:r>
            <a:r>
              <a:rPr lang="pl-PL" i="1" dirty="0" smtClean="0">
                <a:solidFill>
                  <a:srgbClr val="008000"/>
                </a:solidFill>
              </a:rPr>
              <a:t>. strona karty rozwiązań zadań</a:t>
            </a:r>
            <a:endParaRPr lang="pl-PL" i="1" dirty="0">
              <a:solidFill>
                <a:srgbClr val="008000"/>
              </a:solidFill>
            </a:endParaRPr>
          </a:p>
        </p:txBody>
      </p:sp>
      <p:sp>
        <p:nvSpPr>
          <p:cNvPr id="2" name="Elipsa 1"/>
          <p:cNvSpPr/>
          <p:nvPr/>
        </p:nvSpPr>
        <p:spPr>
          <a:xfrm>
            <a:off x="4191000" y="1584067"/>
            <a:ext cx="152400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Elipsa 2"/>
          <p:cNvSpPr/>
          <p:nvPr/>
        </p:nvSpPr>
        <p:spPr>
          <a:xfrm>
            <a:off x="3815353" y="1666991"/>
            <a:ext cx="1093041" cy="73196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Elipsa 8"/>
          <p:cNvSpPr/>
          <p:nvPr/>
        </p:nvSpPr>
        <p:spPr>
          <a:xfrm>
            <a:off x="7086600" y="3200400"/>
            <a:ext cx="979488" cy="685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802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1"/>
            <a:ext cx="8108950" cy="838199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dirty="0">
                <a:solidFill>
                  <a:srgbClr val="003399"/>
                </a:solidFill>
              </a:rPr>
              <a:t>organizacja i przebieg egzaminu gimnazjalnego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8108950" cy="48006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560070" lvl="1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dirty="0" smtClean="0">
                <a:solidFill>
                  <a:schemeClr val="tx1"/>
                </a:solidFill>
              </a:rPr>
              <a:t>W </a:t>
            </a:r>
            <a:r>
              <a:rPr lang="pl-PL" dirty="0">
                <a:solidFill>
                  <a:schemeClr val="tx1"/>
                </a:solidFill>
              </a:rPr>
              <a:t>przypadku </a:t>
            </a:r>
            <a:r>
              <a:rPr lang="pl-PL" dirty="0" smtClean="0">
                <a:solidFill>
                  <a:schemeClr val="tx1"/>
                </a:solidFill>
              </a:rPr>
              <a:t>trzeciej </a:t>
            </a:r>
            <a:r>
              <a:rPr lang="pl-PL" dirty="0">
                <a:solidFill>
                  <a:schemeClr val="tx1"/>
                </a:solidFill>
              </a:rPr>
              <a:t>części egzaminu bezpośrednio po zapisaniu godziny rozpoczęcia i zakończenia następuje odtworzenie płyty CD, na której </a:t>
            </a:r>
            <a:r>
              <a:rPr lang="pl-PL" u="sng" dirty="0">
                <a:solidFill>
                  <a:schemeClr val="tx1"/>
                </a:solidFill>
              </a:rPr>
              <a:t>oprócz tekstów w języku obcym nagrane są</a:t>
            </a:r>
            <a:r>
              <a:rPr lang="pl-PL" dirty="0">
                <a:solidFill>
                  <a:schemeClr val="tx1"/>
                </a:solidFill>
              </a:rPr>
              <a:t>: </a:t>
            </a:r>
          </a:p>
          <a:p>
            <a:pPr marL="890270" lvl="2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rabicPeriod"/>
              <a:defRPr/>
            </a:pPr>
            <a:r>
              <a:rPr lang="pl-PL" sz="1800" dirty="0" smtClean="0">
                <a:solidFill>
                  <a:schemeClr val="tx1"/>
                </a:solidFill>
              </a:rPr>
              <a:t>instrukcje w języku polskim dotyczące rozwiązywania zadań, </a:t>
            </a:r>
          </a:p>
          <a:p>
            <a:pPr marL="890270" lvl="2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rabicPeriod"/>
              <a:defRPr/>
            </a:pPr>
            <a:r>
              <a:rPr lang="pl-PL" sz="1800" dirty="0" smtClean="0">
                <a:solidFill>
                  <a:schemeClr val="tx1"/>
                </a:solidFill>
              </a:rPr>
              <a:t>przerwy </a:t>
            </a:r>
            <a:r>
              <a:rPr lang="pl-PL" sz="1800" dirty="0">
                <a:solidFill>
                  <a:schemeClr val="tx1"/>
                </a:solidFill>
              </a:rPr>
              <a:t>na zapoznanie się z treścią zadań,</a:t>
            </a:r>
          </a:p>
          <a:p>
            <a:pPr marL="890270" lvl="2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rabicPeriod"/>
              <a:defRPr/>
            </a:pPr>
            <a:r>
              <a:rPr lang="pl-PL" sz="1800" dirty="0">
                <a:solidFill>
                  <a:schemeClr val="tx1"/>
                </a:solidFill>
              </a:rPr>
              <a:t>przerwy przeznaczone na rozwiązywanie poszczególnych zadań</a:t>
            </a:r>
            <a:r>
              <a:rPr lang="pl-PL" sz="1800" dirty="0" smtClean="0">
                <a:solidFill>
                  <a:schemeClr val="tx1"/>
                </a:solidFill>
              </a:rPr>
              <a:t>.</a:t>
            </a:r>
            <a:endParaRPr lang="pl-PL" sz="1800" dirty="0">
              <a:solidFill>
                <a:schemeClr val="tx1"/>
              </a:solidFill>
            </a:endParaRPr>
          </a:p>
          <a:p>
            <a:pPr marL="27432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None/>
              <a:defRPr/>
            </a:pPr>
            <a:r>
              <a:rPr lang="pl-PL" sz="2000" dirty="0" smtClean="0">
                <a:solidFill>
                  <a:schemeClr val="tx1"/>
                </a:solidFill>
              </a:rPr>
              <a:t>W trakcie odtwarzania nie należy zatrzymywać płyty CD!</a:t>
            </a:r>
          </a:p>
          <a:p>
            <a:pPr marL="547370" lvl="2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None/>
              <a:defRPr/>
            </a:pPr>
            <a:endParaRPr lang="pl-PL" sz="1800" dirty="0" smtClean="0">
              <a:solidFill>
                <a:schemeClr val="tx1"/>
              </a:solidFill>
            </a:endParaRPr>
          </a:p>
          <a:p>
            <a:pPr marL="547370" lvl="2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None/>
              <a:defRPr/>
            </a:pPr>
            <a:endParaRPr lang="pl-PL" sz="1800" dirty="0">
              <a:solidFill>
                <a:schemeClr val="tx1"/>
              </a:solidFill>
            </a:endParaRPr>
          </a:p>
          <a:p>
            <a:pPr marL="547370" lvl="2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None/>
              <a:defRPr/>
            </a:pPr>
            <a:endParaRPr lang="pl-PL" sz="1800" dirty="0" smtClean="0">
              <a:solidFill>
                <a:schemeClr val="tx1"/>
              </a:solidFill>
            </a:endParaRPr>
          </a:p>
          <a:p>
            <a:pPr marL="560070" lvl="1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dirty="0" smtClean="0">
                <a:solidFill>
                  <a:schemeClr val="tx1"/>
                </a:solidFill>
              </a:rPr>
              <a:t>Jeśli uczeń zgłasza zakończenie pracy wcześniej niż na 10 minut przed wyznaczonym czasem – członek zespołu nadzorującego zanim odbierze jego arkusz, sprawdza, czy uczeń zapisał rozwiązania i zaznaczył odpowiedzi na karcie odpowiedzi i ewentualnie poleca mu uzupełnienie braków.</a:t>
            </a:r>
            <a:endParaRPr lang="pl-PL" sz="1800" i="1" dirty="0" smtClean="0">
              <a:solidFill>
                <a:srgbClr val="0000FF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01E146-2E4B-456E-B733-32DBF3FBF2D3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OKE Warszawa</a:t>
            </a:r>
            <a:endParaRPr lang="pl-PL" dirty="0"/>
          </a:p>
        </p:txBody>
      </p:sp>
      <p:sp>
        <p:nvSpPr>
          <p:cNvPr id="52230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CBC26C-BC05-46AE-A955-51E690314C39}" type="slidenum">
              <a:rPr lang="pl-PL" smtClean="0">
                <a:latin typeface="Verdana" panose="020B0604030504040204" pitchFamily="34" charset="0"/>
              </a:rPr>
              <a:pPr/>
              <a:t>31</a:t>
            </a:fld>
            <a:endParaRPr lang="pl-PL" smtClean="0">
              <a:latin typeface="Verdana" panose="020B0604030504040204" pitchFamily="34" charset="0"/>
            </a:endParaRPr>
          </a:p>
        </p:txBody>
      </p:sp>
      <p:cxnSp>
        <p:nvCxnSpPr>
          <p:cNvPr id="3" name="Łącznik prosty 2"/>
          <p:cNvCxnSpPr/>
          <p:nvPr/>
        </p:nvCxnSpPr>
        <p:spPr>
          <a:xfrm>
            <a:off x="381000" y="388620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04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1"/>
            <a:ext cx="8108950" cy="838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dirty="0">
                <a:solidFill>
                  <a:srgbClr val="003399"/>
                </a:solidFill>
              </a:rPr>
              <a:t>organizacja i przebieg egzaminu gimnazjalnego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8108950" cy="48006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560070" lvl="1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dirty="0" smtClean="0">
                <a:solidFill>
                  <a:schemeClr val="tx1"/>
                </a:solidFill>
              </a:rPr>
              <a:t>Na 10 minut przed zakończeniem czasu pracy, PZN przypomina zdającym o </a:t>
            </a:r>
            <a:r>
              <a:rPr lang="pl-PL" u="sng" dirty="0" smtClean="0">
                <a:solidFill>
                  <a:schemeClr val="tx1"/>
                </a:solidFill>
              </a:rPr>
              <a:t>konieczności zaznaczenia odpowiedzi na karcie odpowiedzi</a:t>
            </a:r>
            <a:r>
              <a:rPr lang="pl-PL" dirty="0" smtClean="0">
                <a:solidFill>
                  <a:schemeClr val="tx1"/>
                </a:solidFill>
              </a:rPr>
              <a:t> (z wyjątkiem dyslektyków i rozwiązujących arkusze dostosowane).</a:t>
            </a:r>
          </a:p>
          <a:p>
            <a:pPr marL="560070" lvl="1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dirty="0" smtClean="0">
                <a:solidFill>
                  <a:schemeClr val="tx1"/>
                </a:solidFill>
              </a:rPr>
              <a:t>Po upływie czasu przeznaczonego na pracę przewodniczący:</a:t>
            </a:r>
          </a:p>
          <a:p>
            <a:pPr marL="891540" lvl="2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1800" dirty="0">
                <a:solidFill>
                  <a:schemeClr val="tx1"/>
                </a:solidFill>
              </a:rPr>
              <a:t>i</a:t>
            </a:r>
            <a:r>
              <a:rPr lang="pl-PL" sz="1800" dirty="0" smtClean="0">
                <a:solidFill>
                  <a:schemeClr val="tx1"/>
                </a:solidFill>
              </a:rPr>
              <a:t>nformuje zdających o zakończeniu pracy,</a:t>
            </a:r>
          </a:p>
          <a:p>
            <a:pPr marL="891540" lvl="2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1800" dirty="0">
                <a:solidFill>
                  <a:schemeClr val="tx1"/>
                </a:solidFill>
              </a:rPr>
              <a:t>w</a:t>
            </a:r>
            <a:r>
              <a:rPr lang="pl-PL" sz="1800" dirty="0" smtClean="0">
                <a:solidFill>
                  <a:schemeClr val="tx1"/>
                </a:solidFill>
              </a:rPr>
              <a:t>yznacza dodatkowy czas (5 minut) na sprawdzenie poprawności przeniesienia przez uczniów odpowiedzi na kartę odpowiedzi,</a:t>
            </a:r>
          </a:p>
          <a:p>
            <a:pPr marL="891540" lvl="2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1800" dirty="0">
                <a:solidFill>
                  <a:schemeClr val="tx1"/>
                </a:solidFill>
              </a:rPr>
              <a:t>p</a:t>
            </a:r>
            <a:r>
              <a:rPr lang="pl-PL" sz="1800" dirty="0" smtClean="0">
                <a:solidFill>
                  <a:schemeClr val="tx1"/>
                </a:solidFill>
              </a:rPr>
              <a:t>oleca członkom zespołu nadzorującego kontrolę czynności wykonywanych przez uczniów.</a:t>
            </a:r>
          </a:p>
          <a:p>
            <a:pPr marL="618490" lvl="1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2000" b="1" dirty="0" smtClean="0">
                <a:solidFill>
                  <a:schemeClr val="tx1"/>
                </a:solidFill>
              </a:rPr>
              <a:t>Członkowie </a:t>
            </a:r>
            <a:r>
              <a:rPr lang="pl-PL" sz="2000" b="1" dirty="0">
                <a:solidFill>
                  <a:schemeClr val="tx1"/>
                </a:solidFill>
              </a:rPr>
              <a:t>zespołu nadzorującego </a:t>
            </a:r>
            <a:r>
              <a:rPr lang="pl-PL" sz="2000" b="1" dirty="0" smtClean="0">
                <a:solidFill>
                  <a:schemeClr val="tx1"/>
                </a:solidFill>
              </a:rPr>
              <a:t>mają </a:t>
            </a:r>
            <a:r>
              <a:rPr lang="pl-PL" sz="2000" b="1" dirty="0">
                <a:solidFill>
                  <a:schemeClr val="tx1"/>
                </a:solidFill>
              </a:rPr>
              <a:t>obowiązek </a:t>
            </a:r>
            <a:r>
              <a:rPr lang="pl-PL" sz="2000" b="1" dirty="0" smtClean="0">
                <a:solidFill>
                  <a:schemeClr val="tx1"/>
                </a:solidFill>
              </a:rPr>
              <a:t>upewnić się, czy wszyscy uczniowie, którzy powinni przenieść odpowiedzi na kartę, wykonali to!</a:t>
            </a:r>
            <a:endParaRPr lang="pl-PL" sz="2000" b="1" dirty="0">
              <a:solidFill>
                <a:schemeClr val="tx1"/>
              </a:solidFill>
            </a:endParaRPr>
          </a:p>
          <a:p>
            <a:pPr marL="618490" lvl="1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2000" dirty="0" smtClean="0">
                <a:solidFill>
                  <a:schemeClr val="tx1"/>
                </a:solidFill>
              </a:rPr>
              <a:t>Po upływie dodatkowego czasu uczniowie odkładają arkusze, członkowie zespołu nadzorującego sprawdzają ich kompletność i zezwalają uczniom na opuszczenie sali za wyjątkiem ucznia, który ma być obecny przy pakowaniu.</a:t>
            </a:r>
          </a:p>
          <a:p>
            <a:pPr marL="27559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None/>
              <a:defRPr/>
            </a:pPr>
            <a:endParaRPr lang="pl-PL" sz="2000" dirty="0" smtClean="0">
              <a:solidFill>
                <a:schemeClr val="tx1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 rot="16200000">
            <a:off x="8174038" y="701675"/>
            <a:ext cx="1219200" cy="273050"/>
          </a:xfrm>
        </p:spPr>
        <p:txBody>
          <a:bodyPr/>
          <a:lstStyle/>
          <a:p>
            <a:pPr>
              <a:defRPr/>
            </a:pPr>
            <a:fld id="{D401E146-2E4B-456E-B733-32DBF3FBF2D3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OKE </a:t>
            </a:r>
            <a:r>
              <a:rPr lang="pl-PL" dirty="0" err="1" smtClean="0"/>
              <a:t>Warszawai</a:t>
            </a:r>
            <a:endParaRPr lang="pl-PL" dirty="0"/>
          </a:p>
        </p:txBody>
      </p:sp>
      <p:sp>
        <p:nvSpPr>
          <p:cNvPr id="52230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CBC26C-BC05-46AE-A955-51E690314C39}" type="slidenum">
              <a:rPr lang="pl-PL" smtClean="0">
                <a:latin typeface="Verdana" panose="020B0604030504040204" pitchFamily="34" charset="0"/>
              </a:rPr>
              <a:pPr/>
              <a:t>32</a:t>
            </a:fld>
            <a:endParaRPr lang="pl-PL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288338" cy="609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dirty="0">
                <a:solidFill>
                  <a:srgbClr val="003399"/>
                </a:solidFill>
              </a:rPr>
              <a:t>s</a:t>
            </a:r>
            <a:r>
              <a:rPr lang="pl-PL" sz="2400" dirty="0" smtClean="0">
                <a:solidFill>
                  <a:srgbClr val="003399"/>
                </a:solidFill>
              </a:rPr>
              <a:t>ytuacje szczególne w trakcie egzaminu gimnazjalnego </a:t>
            </a:r>
            <a:endParaRPr lang="pl-PL" sz="2400" u="sng" dirty="0" smtClean="0">
              <a:solidFill>
                <a:srgbClr val="003399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066800"/>
            <a:ext cx="7772400" cy="5410200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None/>
              <a:defRPr/>
            </a:pPr>
            <a:r>
              <a:rPr lang="pl-PL" b="1" dirty="0" smtClean="0">
                <a:solidFill>
                  <a:schemeClr val="tx1"/>
                </a:solidFill>
              </a:rPr>
              <a:t>Instrukcja przeprowadzania egzaminu dla zdających z głęboką dysleksją, którym członek zespołu nadzorującego jeden </a:t>
            </a:r>
            <a:r>
              <a:rPr lang="pl-PL" b="1" dirty="0">
                <a:solidFill>
                  <a:schemeClr val="tx1"/>
                </a:solidFill>
              </a:rPr>
              <a:t>raz odczytuje teksty liczące 250 słów lub </a:t>
            </a:r>
            <a:r>
              <a:rPr lang="pl-PL" b="1" dirty="0" smtClean="0">
                <a:solidFill>
                  <a:schemeClr val="tx1"/>
                </a:solidFill>
              </a:rPr>
              <a:t>więcej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None/>
              <a:defRPr/>
            </a:pPr>
            <a:endParaRPr lang="pl-PL" sz="1600" dirty="0" smtClean="0">
              <a:solidFill>
                <a:schemeClr val="tx1"/>
              </a:solidFill>
            </a:endParaRP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None/>
              <a:defRPr/>
            </a:pPr>
            <a:endParaRPr lang="pl-PL" sz="1600" dirty="0">
              <a:solidFill>
                <a:schemeClr val="tx1"/>
              </a:solidFill>
            </a:endParaRP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None/>
              <a:defRPr/>
            </a:pPr>
            <a:endParaRPr lang="pl-PL" sz="1600" dirty="0" smtClean="0">
              <a:solidFill>
                <a:schemeClr val="tx1"/>
              </a:solidFill>
            </a:endParaRP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None/>
              <a:defRPr/>
            </a:pPr>
            <a:endParaRPr lang="pl-PL" sz="1600" dirty="0" smtClean="0">
              <a:solidFill>
                <a:schemeClr val="tx1"/>
              </a:solidFill>
            </a:endParaRP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None/>
              <a:defRPr/>
            </a:pPr>
            <a:r>
              <a:rPr lang="pl-PL" sz="1600" dirty="0" smtClean="0">
                <a:solidFill>
                  <a:schemeClr val="tx1"/>
                </a:solidFill>
              </a:rPr>
              <a:t>(</a:t>
            </a:r>
            <a:r>
              <a:rPr lang="pl-PL" sz="1600" dirty="0">
                <a:solidFill>
                  <a:schemeClr val="tx1"/>
                </a:solidFill>
              </a:rPr>
              <a:t>na stronie tytułowej arkusza </a:t>
            </a:r>
            <a:r>
              <a:rPr lang="pl-PL" sz="1600" dirty="0" smtClean="0">
                <a:solidFill>
                  <a:schemeClr val="tx1"/>
                </a:solidFill>
              </a:rPr>
              <a:t>informacja </a:t>
            </a:r>
            <a:r>
              <a:rPr lang="pl-PL" sz="1600" dirty="0">
                <a:solidFill>
                  <a:schemeClr val="tx1"/>
                </a:solidFill>
              </a:rPr>
              <a:t>o tym, </a:t>
            </a:r>
            <a:r>
              <a:rPr lang="pl-PL" sz="1600" dirty="0" smtClean="0">
                <a:solidFill>
                  <a:schemeClr val="tx1"/>
                </a:solidFill>
              </a:rPr>
              <a:t>czy </a:t>
            </a:r>
            <a:r>
              <a:rPr lang="pl-PL" sz="1600" dirty="0">
                <a:solidFill>
                  <a:schemeClr val="tx1"/>
                </a:solidFill>
              </a:rPr>
              <a:t>arkusz zawiera takie teksty).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None/>
              <a:defRPr/>
            </a:pPr>
            <a:endParaRPr lang="pl-PL" dirty="0">
              <a:solidFill>
                <a:schemeClr val="tx1"/>
              </a:solidFill>
            </a:endParaRP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None/>
              <a:defRPr/>
            </a:pPr>
            <a:r>
              <a:rPr lang="pl-PL" dirty="0">
                <a:solidFill>
                  <a:schemeClr val="tx1"/>
                </a:solidFill>
              </a:rPr>
              <a:t>Trzeba pamiętać, że:</a:t>
            </a:r>
          </a:p>
          <a:p>
            <a:pPr marL="834390" lvl="2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pl-PL" sz="1800" dirty="0">
                <a:solidFill>
                  <a:schemeClr val="tx1"/>
                </a:solidFill>
              </a:rPr>
              <a:t>nauczyciel korzysta z arkusza rezerwowego, który bez żadnych adnotacji należy zwrócić razem z arkuszami niewykorzystanymi</a:t>
            </a:r>
          </a:p>
          <a:p>
            <a:pPr marL="834390" lvl="2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pl-PL" sz="1800" dirty="0" smtClean="0">
                <a:solidFill>
                  <a:schemeClr val="tx1"/>
                </a:solidFill>
              </a:rPr>
              <a:t>w sali powinni być tylko uczniowie z głęboką dysleksją</a:t>
            </a:r>
            <a:endParaRPr lang="pl-PL" sz="1800" dirty="0">
              <a:solidFill>
                <a:schemeClr val="tx1"/>
              </a:solidFill>
            </a:endParaRPr>
          </a:p>
          <a:p>
            <a:pPr marL="834390" lvl="2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pl-PL" sz="1800" dirty="0">
                <a:solidFill>
                  <a:schemeClr val="tx1"/>
                </a:solidFill>
              </a:rPr>
              <a:t>nauczyciel czyta po kolei tylko teksty liczące 250 słów lub więcej</a:t>
            </a:r>
          </a:p>
          <a:p>
            <a:pPr marL="834390" lvl="2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pl-PL" sz="1800" dirty="0">
                <a:solidFill>
                  <a:schemeClr val="tx1"/>
                </a:solidFill>
              </a:rPr>
              <a:t>czasu czytania nie wlicza się do czasu egzaminu – godzina rozpoczęcia pracy zapisywana jest po skończeniu czytania</a:t>
            </a:r>
          </a:p>
          <a:p>
            <a:pPr marL="834390" lvl="2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pl-PL" sz="1800" b="1" dirty="0">
                <a:solidFill>
                  <a:schemeClr val="tx1"/>
                </a:solidFill>
              </a:rPr>
              <a:t>egzamin w tej sali nie jest nagrywany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None/>
              <a:defRPr/>
            </a:pPr>
            <a:endParaRPr lang="pl-PL" sz="2000" b="1" dirty="0" smtClean="0">
              <a:solidFill>
                <a:srgbClr val="C000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5D8DF5-0BDF-49C8-BB35-CA30C1689D94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38918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D7EF8E-BD50-483E-99CC-C5A2F7F1686F}" type="slidenum">
              <a:rPr lang="pl-PL" smtClean="0">
                <a:latin typeface="Verdana" panose="020B0604030504040204" pitchFamily="34" charset="0"/>
              </a:rPr>
              <a:pPr/>
              <a:t>33</a:t>
            </a:fld>
            <a:endParaRPr lang="pl-PL" smtClean="0">
              <a:latin typeface="Verdana" panose="020B0604030504040204" pitchFamily="34" charset="0"/>
            </a:endParaRPr>
          </a:p>
        </p:txBody>
      </p:sp>
      <p:pic>
        <p:nvPicPr>
          <p:cNvPr id="8" name="Symbol zastępczy zawartości 6"/>
          <p:cNvPicPr>
            <a:picLocks noChangeAspect="1"/>
          </p:cNvPicPr>
          <p:nvPr/>
        </p:nvPicPr>
        <p:blipFill rotWithShape="1">
          <a:blip r:embed="rId2" cstate="print"/>
          <a:srcRect l="61783" t="52004" r="25579" b="42731"/>
          <a:stretch/>
        </p:blipFill>
        <p:spPr>
          <a:xfrm>
            <a:off x="2667000" y="2133600"/>
            <a:ext cx="24384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4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153400" cy="761999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dirty="0">
                <a:solidFill>
                  <a:srgbClr val="003399"/>
                </a:solidFill>
              </a:rPr>
              <a:t>sytuacje szczególne w trakcie egzaminu gimnazjalnego </a:t>
            </a:r>
            <a:endParaRPr lang="pl-PL" sz="2400" u="sng" dirty="0" smtClean="0">
              <a:solidFill>
                <a:srgbClr val="003399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12888"/>
            <a:ext cx="7315200" cy="4792662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0" lv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None/>
              <a:defRPr/>
            </a:pPr>
            <a:r>
              <a:rPr lang="pl-PL" b="1" dirty="0" smtClean="0">
                <a:solidFill>
                  <a:prstClr val="black"/>
                </a:solidFill>
              </a:rPr>
              <a:t>Instrukcja przeprowadzania egzaminu dla zdających korzystających z pomocy nauczyciela wspomagającego </a:t>
            </a:r>
          </a:p>
          <a:p>
            <a:pPr marL="0" lv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None/>
              <a:defRPr/>
            </a:pPr>
            <a:r>
              <a:rPr lang="pl-PL" sz="2400" dirty="0" smtClean="0">
                <a:solidFill>
                  <a:schemeClr val="tx1"/>
                </a:solidFill>
              </a:rPr>
              <a:t>Trzeba pamiętać, że</a:t>
            </a:r>
          </a:p>
          <a:p>
            <a:pPr marL="617220" lvl="1" indent="-342900" eaLnBrk="1" fontAlgn="auto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pl-PL" sz="2000" dirty="0">
                <a:solidFill>
                  <a:schemeClr val="tx1"/>
                </a:solidFill>
              </a:rPr>
              <a:t>egzamin musi odbyć się w oddzielnej sali</a:t>
            </a:r>
          </a:p>
          <a:p>
            <a:pPr marL="617220" lvl="1" indent="-342900" eaLnBrk="1" fontAlgn="auto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pl-PL" sz="2000" dirty="0" smtClean="0">
                <a:solidFill>
                  <a:schemeClr val="tx1"/>
                </a:solidFill>
              </a:rPr>
              <a:t>cały egzamin należy zarejestrować w formie jednego pliku audio, który należy zapisać na płycie lub innym nośniku pamięci</a:t>
            </a:r>
          </a:p>
          <a:p>
            <a:pPr marL="617220" lvl="1" indent="-342900" eaLnBrk="1" fontAlgn="auto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pl-PL" sz="2000" dirty="0" smtClean="0">
                <a:solidFill>
                  <a:schemeClr val="tx1"/>
                </a:solidFill>
              </a:rPr>
              <a:t>nauczyciel wspomagający korzysta z arkusza dodatkowo zamówionego – obydwa arkusze trzeba zakodować i zrobić odpowiednie adnotacje: </a:t>
            </a:r>
            <a:r>
              <a:rPr lang="pl-PL" sz="2000" i="1" dirty="0" smtClean="0">
                <a:solidFill>
                  <a:srgbClr val="003399"/>
                </a:solidFill>
              </a:rPr>
              <a:t>arkusz zdającego</a:t>
            </a:r>
            <a:r>
              <a:rPr lang="pl-PL" sz="2000" dirty="0" smtClean="0">
                <a:solidFill>
                  <a:srgbClr val="003399"/>
                </a:solidFill>
              </a:rPr>
              <a:t> i </a:t>
            </a:r>
            <a:r>
              <a:rPr lang="pl-PL" sz="2000" i="1" dirty="0" smtClean="0">
                <a:solidFill>
                  <a:srgbClr val="003399"/>
                </a:solidFill>
              </a:rPr>
              <a:t>arkusz nauczyciela wspomagającego</a:t>
            </a:r>
          </a:p>
          <a:p>
            <a:pPr marL="617220" lvl="1" indent="-342900" eaLnBrk="1" fontAlgn="auto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pl-PL" sz="2000" dirty="0" smtClean="0">
                <a:solidFill>
                  <a:schemeClr val="tx1"/>
                </a:solidFill>
              </a:rPr>
              <a:t>do bezpiecznej koperty należy spakować obydwa arkusze oraz opatrzoną kodem szkoły i PESELEM ucznia taśmę/płytę z nagraniem. Kopertę należy opisać: </a:t>
            </a:r>
            <a:r>
              <a:rPr lang="pl-PL" sz="2000" i="1" dirty="0" smtClean="0">
                <a:solidFill>
                  <a:srgbClr val="003399"/>
                </a:solidFill>
              </a:rPr>
              <a:t>praca wykonana z nauczycielem wspomagającym oraz nagranie </a:t>
            </a:r>
            <a:r>
              <a:rPr lang="pl-PL" sz="2000" b="1" i="1" dirty="0" smtClean="0">
                <a:solidFill>
                  <a:srgbClr val="003399"/>
                </a:solidFill>
              </a:rPr>
              <a:t>(liczba sztuk 1)</a:t>
            </a:r>
          </a:p>
          <a:p>
            <a:pPr marL="182880" indent="-182880" eaLnBrk="1" fontAlgn="auto" hangingPunct="1">
              <a:lnSpc>
                <a:spcPct val="90000"/>
              </a:lnSpc>
              <a:defRPr/>
            </a:pPr>
            <a:endParaRPr lang="pl-PL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5870E1-0944-462A-8F5C-4A0392927FC3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40966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5DDCBA-70E4-4E65-BE41-BD5033847DBE}" type="slidenum">
              <a:rPr lang="pl-PL" smtClean="0">
                <a:latin typeface="Verdana" panose="020B0604030504040204" pitchFamily="34" charset="0"/>
              </a:rPr>
              <a:pPr/>
              <a:t>34</a:t>
            </a:fld>
            <a:endParaRPr lang="pl-PL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2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288338" cy="457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dirty="0">
                <a:solidFill>
                  <a:srgbClr val="003399"/>
                </a:solidFill>
              </a:rPr>
              <a:t>sytuacje szczególne w trakcie egzaminu gimnazjalnego </a:t>
            </a:r>
            <a:endParaRPr lang="pl-PL" sz="2400" u="sng" dirty="0" smtClean="0">
              <a:solidFill>
                <a:srgbClr val="003399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066800"/>
            <a:ext cx="7315200" cy="5410200"/>
          </a:xfrm>
          <a:solidFill>
            <a:schemeClr val="bg2">
              <a:lumMod val="90000"/>
            </a:schemeClr>
          </a:solidFill>
        </p:spPr>
        <p:txBody>
          <a:bodyPr>
            <a:normAutofit fontScale="92500"/>
          </a:bodyPr>
          <a:lstStyle/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None/>
              <a:defRPr/>
            </a:pPr>
            <a:endParaRPr lang="pl-PL" b="1" dirty="0" smtClean="0">
              <a:solidFill>
                <a:srgbClr val="C00000"/>
              </a:solidFill>
            </a:endParaRP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None/>
              <a:defRPr/>
            </a:pPr>
            <a:r>
              <a:rPr lang="pl-PL" b="1" dirty="0" smtClean="0">
                <a:solidFill>
                  <a:schemeClr val="tx1"/>
                </a:solidFill>
              </a:rPr>
              <a:t>Instrukcja przeprowadzania egzaminu dla </a:t>
            </a:r>
            <a:r>
              <a:rPr lang="pl-PL" b="1" dirty="0">
                <a:solidFill>
                  <a:schemeClr val="tx1"/>
                </a:solidFill>
              </a:rPr>
              <a:t>zdających korzystających z </a:t>
            </a:r>
            <a:r>
              <a:rPr lang="pl-PL" b="1" dirty="0" smtClean="0">
                <a:solidFill>
                  <a:schemeClr val="tx1"/>
                </a:solidFill>
              </a:rPr>
              <a:t>komputera</a:t>
            </a:r>
            <a:endParaRPr lang="pl-PL" sz="1800" b="1" dirty="0" smtClean="0">
              <a:solidFill>
                <a:srgbClr val="C00000"/>
              </a:solidFill>
            </a:endParaRP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None/>
              <a:defRPr/>
            </a:pPr>
            <a:r>
              <a:rPr lang="pl-PL" sz="2400" dirty="0" smtClean="0">
                <a:solidFill>
                  <a:schemeClr val="tx1"/>
                </a:solidFill>
              </a:rPr>
              <a:t>Trzeba pamiętać, że</a:t>
            </a:r>
          </a:p>
          <a:p>
            <a:pPr marL="617220" lvl="1" indent="-342900" eaLnBrk="1" fontAlgn="auto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pl-PL" sz="2000" dirty="0">
                <a:solidFill>
                  <a:schemeClr val="tx1"/>
                </a:solidFill>
              </a:rPr>
              <a:t>uczeń korzysta z komputera z drukarką i odpowiednim oprogramowaniem. W komputerze należy wyłączyć Internet i programy sprawdzające poprawność </a:t>
            </a:r>
            <a:r>
              <a:rPr lang="pl-PL" sz="2000" dirty="0" smtClean="0">
                <a:solidFill>
                  <a:schemeClr val="tx1"/>
                </a:solidFill>
              </a:rPr>
              <a:t>pisowni</a:t>
            </a:r>
            <a:endParaRPr lang="pl-PL" sz="2000" dirty="0">
              <a:solidFill>
                <a:schemeClr val="tx1"/>
              </a:solidFill>
            </a:endParaRPr>
          </a:p>
          <a:p>
            <a:pPr marL="617220" lvl="1" indent="-342900" eaLnBrk="1" fontAlgn="auto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pl-PL" sz="2000" dirty="0" smtClean="0">
                <a:solidFill>
                  <a:schemeClr val="tx1"/>
                </a:solidFill>
              </a:rPr>
              <a:t>zestaw egzaminacyjny ucznia musi być zakodowany zgodnie z wymogami i zawiera na stronie tytułowej adnotację: </a:t>
            </a:r>
            <a:r>
              <a:rPr lang="pl-PL" sz="2000" i="1" dirty="0" smtClean="0">
                <a:solidFill>
                  <a:srgbClr val="003399"/>
                </a:solidFill>
              </a:rPr>
              <a:t>Odpowiedzi zdającego znajdują się w arkuszu i na wydruku komputerowym </a:t>
            </a:r>
            <a:br>
              <a:rPr lang="pl-PL" sz="2000" i="1" dirty="0" smtClean="0">
                <a:solidFill>
                  <a:srgbClr val="003399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>lub </a:t>
            </a:r>
            <a:r>
              <a:rPr lang="pl-PL" sz="2000" i="1" dirty="0" smtClean="0">
                <a:solidFill>
                  <a:srgbClr val="003399"/>
                </a:solidFill>
              </a:rPr>
              <a:t>Odpowiedzi zdającego znajdują się na wydruku komputerowym</a:t>
            </a:r>
          </a:p>
          <a:p>
            <a:pPr marL="617220" lvl="1" indent="-342900" eaLnBrk="1" fontAlgn="auto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pl-PL" sz="2000" dirty="0" smtClean="0">
                <a:solidFill>
                  <a:schemeClr val="tx1"/>
                </a:solidFill>
              </a:rPr>
              <a:t>odpowiedzi zdającego muszą być poprzedzone numerem zadania/pytania zgodnym z numerem w arkuszu</a:t>
            </a:r>
          </a:p>
          <a:p>
            <a:pPr marL="617220" lvl="1" indent="-342900" eaLnBrk="1" fontAlgn="auto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pl-PL" sz="2000" dirty="0" smtClean="0">
                <a:solidFill>
                  <a:schemeClr val="tx1"/>
                </a:solidFill>
              </a:rPr>
              <a:t>wydruk </a:t>
            </a:r>
            <a:r>
              <a:rPr lang="pl-PL" sz="2000" dirty="0">
                <a:solidFill>
                  <a:schemeClr val="tx1"/>
                </a:solidFill>
              </a:rPr>
              <a:t>komputerowy też należy zakodować: trzyznakowy kod ucznia, numer PESEL i kod szkoły (naklejka)</a:t>
            </a:r>
          </a:p>
          <a:p>
            <a:pPr marL="617220" lvl="1" indent="-342900" eaLnBrk="1" fontAlgn="auto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pl-PL" sz="2000" dirty="0">
                <a:solidFill>
                  <a:schemeClr val="tx1"/>
                </a:solidFill>
              </a:rPr>
              <a:t>po zakończeniu pracy wydruk komputerowy wraz z arkuszem należy włożyć do jednej bezpiecznej </a:t>
            </a:r>
            <a:r>
              <a:rPr lang="pl-PL" sz="2000" dirty="0" smtClean="0">
                <a:solidFill>
                  <a:schemeClr val="tx1"/>
                </a:solidFill>
              </a:rPr>
              <a:t>koperty – w obecności ucznia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5D8DF5-0BDF-49C8-BB35-CA30C1689D94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38918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D7EF8E-BD50-483E-99CC-C5A2F7F1686F}" type="slidenum">
              <a:rPr lang="pl-PL" smtClean="0">
                <a:latin typeface="Verdana" panose="020B0604030504040204" pitchFamily="34" charset="0"/>
              </a:rPr>
              <a:pPr/>
              <a:t>35</a:t>
            </a:fld>
            <a:endParaRPr lang="pl-PL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24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dirty="0" smtClean="0"/>
              <a:t>Postępowanie z materiałami egzaminacyjnymi po zakończeniu egzaminu gimnazjalnego</a:t>
            </a:r>
          </a:p>
        </p:txBody>
      </p:sp>
      <p:sp>
        <p:nvSpPr>
          <p:cNvPr id="2765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fontAlgn="auto" hangingPunct="1">
              <a:defRPr/>
            </a:pPr>
            <a:r>
              <a:rPr lang="pl-PL" sz="2400" b="1" dirty="0" smtClean="0">
                <a:solidFill>
                  <a:schemeClr val="tx1"/>
                </a:solidFill>
              </a:rPr>
              <a:t>Pakowanie zestawów egzaminacyjnych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6C0EC7-6B7B-4AA3-BD0E-D18E8C9209A1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8A64154-BDE3-4D0F-8660-F2A9B88007D5}" type="slidenum">
              <a:rPr lang="pl-PL" smtClean="0">
                <a:latin typeface="Verdana" panose="020B0604030504040204" pitchFamily="34" charset="0"/>
              </a:rPr>
              <a:pPr/>
              <a:t>36</a:t>
            </a:fld>
            <a:endParaRPr lang="pl-PL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78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1"/>
            <a:ext cx="8001000" cy="914399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200" dirty="0" smtClean="0">
                <a:solidFill>
                  <a:srgbClr val="003399"/>
                </a:solidFill>
              </a:rPr>
              <a:t>Postępowanie z materiałami egzaminacyjnymi po zakończeniu </a:t>
            </a:r>
            <a:br>
              <a:rPr lang="pl-PL" sz="2200" dirty="0" smtClean="0">
                <a:solidFill>
                  <a:srgbClr val="003399"/>
                </a:solidFill>
              </a:rPr>
            </a:br>
            <a:r>
              <a:rPr lang="pl-PL" sz="2200" dirty="0" smtClean="0">
                <a:solidFill>
                  <a:srgbClr val="003399"/>
                </a:solidFill>
              </a:rPr>
              <a:t>egzaminu gimnazjalnego</a:t>
            </a:r>
            <a:endParaRPr lang="pl-PL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75885"/>
            <a:ext cx="7924800" cy="549004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lvl="1" indent="-18288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pl-PL" dirty="0" smtClean="0">
                <a:solidFill>
                  <a:schemeClr val="tx1"/>
                </a:solidFill>
              </a:rPr>
              <a:t>Po zakończeniu zakresu/poziomu egzaminu członkowie ZN:</a:t>
            </a:r>
          </a:p>
          <a:p>
            <a:pPr marL="617220" lvl="1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lphaLcPeriod"/>
              <a:defRPr/>
            </a:pPr>
            <a:r>
              <a:rPr lang="pl-PL" sz="1600" dirty="0" smtClean="0">
                <a:solidFill>
                  <a:schemeClr val="tx1"/>
                </a:solidFill>
              </a:rPr>
              <a:t>odnotowują </a:t>
            </a:r>
            <a:r>
              <a:rPr lang="pl-PL" sz="1600" dirty="0">
                <a:solidFill>
                  <a:schemeClr val="tx1"/>
                </a:solidFill>
              </a:rPr>
              <a:t>na </a:t>
            </a:r>
            <a:r>
              <a:rPr lang="pl-PL" sz="1600" dirty="0" smtClean="0">
                <a:solidFill>
                  <a:schemeClr val="tx1"/>
                </a:solidFill>
              </a:rPr>
              <a:t>wykazie uczniów </a:t>
            </a:r>
            <a:r>
              <a:rPr lang="pl-PL" sz="1600" dirty="0">
                <a:solidFill>
                  <a:schemeClr val="tx1"/>
                </a:solidFill>
              </a:rPr>
              <a:t>oddanie </a:t>
            </a:r>
            <a:r>
              <a:rPr lang="pl-PL" sz="1600" dirty="0" smtClean="0">
                <a:solidFill>
                  <a:schemeClr val="tx1"/>
                </a:solidFill>
              </a:rPr>
              <a:t>arkuszy i podpisują czytelnie listy,</a:t>
            </a:r>
          </a:p>
          <a:p>
            <a:pPr marL="617220" lvl="1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lphaLcPeriod"/>
              <a:defRPr/>
            </a:pPr>
            <a:r>
              <a:rPr lang="pl-PL" sz="1600" dirty="0">
                <a:solidFill>
                  <a:schemeClr val="tx1"/>
                </a:solidFill>
              </a:rPr>
              <a:t>z</a:t>
            </a:r>
            <a:r>
              <a:rPr lang="pl-PL" sz="1600" dirty="0" smtClean="0">
                <a:solidFill>
                  <a:schemeClr val="tx1"/>
                </a:solidFill>
              </a:rPr>
              <a:t>aznaczają na </a:t>
            </a:r>
            <a:r>
              <a:rPr lang="pl-PL" sz="1600" b="1" dirty="0" smtClean="0">
                <a:solidFill>
                  <a:schemeClr val="tx1"/>
                </a:solidFill>
              </a:rPr>
              <a:t>pierwszej stronie arkusza</a:t>
            </a:r>
            <a:r>
              <a:rPr lang="pl-PL" sz="1600" dirty="0" smtClean="0">
                <a:solidFill>
                  <a:schemeClr val="tx1"/>
                </a:solidFill>
              </a:rPr>
              <a:t> i </a:t>
            </a:r>
            <a:r>
              <a:rPr lang="pl-PL" sz="1600" b="1" dirty="0" smtClean="0">
                <a:solidFill>
                  <a:schemeClr val="tx1"/>
                </a:solidFill>
              </a:rPr>
              <a:t>karcie odpowiedzi</a:t>
            </a:r>
            <a:r>
              <a:rPr lang="pl-PL" sz="1600" dirty="0" smtClean="0">
                <a:solidFill>
                  <a:schemeClr val="tx1"/>
                </a:solidFill>
              </a:rPr>
              <a:t> uprawnienia do dostosowanych kryteriów i prawa do nieprzenoszenia odpowiedzi</a:t>
            </a:r>
          </a:p>
          <a:p>
            <a:pPr marL="617220" lvl="1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lphaLcPeriod"/>
              <a:defRPr/>
            </a:pPr>
            <a:r>
              <a:rPr lang="pl-PL" sz="1600" dirty="0">
                <a:solidFill>
                  <a:schemeClr val="tx1"/>
                </a:solidFill>
              </a:rPr>
              <a:t>przygotowują materiały egzaminacyjne do spakowania</a:t>
            </a:r>
          </a:p>
          <a:p>
            <a:pPr marL="274320" lvl="1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None/>
              <a:defRPr/>
            </a:pPr>
            <a:endParaRPr lang="pl-PL" sz="1600" dirty="0">
              <a:solidFill>
                <a:schemeClr val="tx1"/>
              </a:solidFill>
            </a:endParaRPr>
          </a:p>
          <a:p>
            <a:pPr lvl="1" indent="-18288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pl-PL" sz="2000" dirty="0" smtClean="0">
              <a:solidFill>
                <a:schemeClr val="tx1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0B19A3-B97E-49D0-A87B-525EBEED7F05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53254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8866F7-481F-4689-9E6D-3C471254764F}" type="slidenum">
              <a:rPr lang="pl-PL" smtClean="0">
                <a:latin typeface="Verdana" panose="020B0604030504040204" pitchFamily="34" charset="0"/>
              </a:rPr>
              <a:pPr/>
              <a:t>37</a:t>
            </a:fld>
            <a:endParaRPr lang="pl-PL" smtClean="0">
              <a:latin typeface="Verdana" panose="020B0604030504040204" pitchFamily="34" charset="0"/>
            </a:endParaRPr>
          </a:p>
        </p:txBody>
      </p:sp>
      <p:pic>
        <p:nvPicPr>
          <p:cNvPr id="11" name="Symbol zastępczy zawartości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5"/>
          <a:stretch/>
        </p:blipFill>
        <p:spPr>
          <a:xfrm>
            <a:off x="493112" y="4542429"/>
            <a:ext cx="2329048" cy="192432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78224" y="3455437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-108000">
              <a:buFont typeface="Arial" panose="020B0604020202020204" pitchFamily="34" charset="0"/>
              <a:buChar char="•"/>
            </a:pPr>
            <a:r>
              <a:rPr lang="pl-PL" sz="1400" i="1" dirty="0"/>
              <a:t>d</a:t>
            </a:r>
            <a:r>
              <a:rPr lang="pl-PL" sz="1400" i="1" dirty="0" smtClean="0"/>
              <a:t>yslektycy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pl-PL" sz="1400" i="1" dirty="0"/>
              <a:t>u</a:t>
            </a:r>
            <a:r>
              <a:rPr lang="pl-PL" sz="1400" i="1" dirty="0" smtClean="0"/>
              <a:t>czniowie z afazją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pl-PL" sz="1400" i="1" dirty="0"/>
              <a:t>u</a:t>
            </a:r>
            <a:r>
              <a:rPr lang="pl-PL" sz="1400" i="1" dirty="0" smtClean="0"/>
              <a:t>czniowie z mózgowym porażeniem dziecięcym</a:t>
            </a:r>
            <a:endParaRPr lang="pl-PL" sz="1400" i="1" dirty="0"/>
          </a:p>
        </p:txBody>
      </p:sp>
      <p:pic>
        <p:nvPicPr>
          <p:cNvPr id="14" name="Symbol zastępczy zawartości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50"/>
          <a:stretch/>
        </p:blipFill>
        <p:spPr>
          <a:xfrm>
            <a:off x="3144344" y="4542429"/>
            <a:ext cx="2321912" cy="1920355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813408" y="3290906"/>
            <a:ext cx="2819400" cy="132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lvl="0" indent="-108000">
              <a:lnSpc>
                <a:spcPct val="95000"/>
              </a:lnSpc>
              <a:buSzPct val="100000"/>
              <a:buFont typeface="Arial" panose="020B0604020202020204" pitchFamily="34" charset="0"/>
              <a:buChar char="•"/>
            </a:pPr>
            <a:r>
              <a:rPr lang="pl-PL" sz="1400" i="1" dirty="0"/>
              <a:t>u</a:t>
            </a:r>
            <a:r>
              <a:rPr lang="pl-PL" sz="1400" i="1" dirty="0" smtClean="0"/>
              <a:t>czniowie niepełnosprawni ruchowo</a:t>
            </a:r>
            <a:endParaRPr lang="pl-PL" sz="1400" i="1" dirty="0"/>
          </a:p>
          <a:p>
            <a:pPr marL="72000" lvl="0" indent="-108000">
              <a:lnSpc>
                <a:spcPct val="95000"/>
              </a:lnSpc>
              <a:buSzPct val="100000"/>
              <a:buFont typeface="Arial" panose="020B0604020202020204" pitchFamily="34" charset="0"/>
              <a:buChar char="•"/>
            </a:pPr>
            <a:r>
              <a:rPr lang="pl-PL" sz="1400" i="1" dirty="0"/>
              <a:t>u</a:t>
            </a:r>
            <a:r>
              <a:rPr lang="pl-PL" sz="1400" i="1" dirty="0" smtClean="0"/>
              <a:t>czniowie </a:t>
            </a:r>
            <a:r>
              <a:rPr lang="pl-PL" sz="1400" i="1" dirty="0"/>
              <a:t>rozwiązujący </a:t>
            </a:r>
            <a:r>
              <a:rPr lang="pl-PL" sz="1400" i="1" dirty="0" smtClean="0"/>
              <a:t>arkusze dostosowane  niemający opinii o dysleksji (G-2</a:t>
            </a:r>
            <a:r>
              <a:rPr lang="pl-PL" sz="1400" i="1" dirty="0"/>
              <a:t>, </a:t>
            </a:r>
            <a:r>
              <a:rPr lang="pl-PL" sz="1400" i="1" dirty="0" smtClean="0"/>
              <a:t>G-4</a:t>
            </a:r>
            <a:r>
              <a:rPr lang="pl-PL" sz="1400" i="1" dirty="0"/>
              <a:t>, </a:t>
            </a:r>
            <a:r>
              <a:rPr lang="pl-PL" sz="1400" i="1" dirty="0" smtClean="0"/>
              <a:t>G-5</a:t>
            </a:r>
            <a:r>
              <a:rPr lang="pl-PL" sz="1400" i="1" dirty="0"/>
              <a:t>, </a:t>
            </a:r>
            <a:r>
              <a:rPr lang="pl-PL" sz="1400" i="1" dirty="0" smtClean="0"/>
              <a:t>G-6</a:t>
            </a:r>
            <a:r>
              <a:rPr lang="pl-PL" sz="1400" i="1" dirty="0"/>
              <a:t>, </a:t>
            </a:r>
            <a:r>
              <a:rPr lang="pl-PL" sz="1400" i="1" dirty="0" smtClean="0"/>
              <a:t>G-7,G-8)</a:t>
            </a:r>
            <a:endParaRPr lang="pl-PL" sz="1400" i="1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5" cstate="print"/>
          <a:srcRect b="25276"/>
          <a:stretch/>
        </p:blipFill>
        <p:spPr>
          <a:xfrm>
            <a:off x="5876883" y="4542429"/>
            <a:ext cx="2286001" cy="1900803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5715000" y="3290906"/>
            <a:ext cx="2702626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lvl="0" indent="-108000">
              <a:lnSpc>
                <a:spcPct val="95000"/>
              </a:lnSpc>
              <a:buSzPct val="100000"/>
              <a:buFont typeface="Arial" panose="020B0604020202020204" pitchFamily="34" charset="0"/>
              <a:buChar char="•"/>
            </a:pPr>
            <a:r>
              <a:rPr lang="pl-PL" sz="1400" i="1" dirty="0" smtClean="0"/>
              <a:t>uczniowie z zaburzeniami komunikacji  (j. polski i j. obcy)</a:t>
            </a:r>
          </a:p>
          <a:p>
            <a:pPr marL="72000" lvl="0" indent="-108000">
              <a:lnSpc>
                <a:spcPct val="95000"/>
              </a:lnSpc>
              <a:buSzPct val="100000"/>
              <a:buFont typeface="Arial" panose="020B0604020202020204" pitchFamily="34" charset="0"/>
              <a:buChar char="•"/>
            </a:pPr>
            <a:r>
              <a:rPr lang="pl-PL" sz="1400" i="1" dirty="0"/>
              <a:t>z</a:t>
            </a:r>
            <a:r>
              <a:rPr lang="pl-PL" sz="1400" i="1" dirty="0" smtClean="0"/>
              <a:t> trudnościami adaptacyjnymi (j. polski)</a:t>
            </a:r>
          </a:p>
          <a:p>
            <a:pPr marL="72000" lvl="0" indent="-108000">
              <a:lnSpc>
                <a:spcPct val="95000"/>
              </a:lnSpc>
              <a:buSzPct val="100000"/>
              <a:buFont typeface="Arial" panose="020B0604020202020204" pitchFamily="34" charset="0"/>
              <a:buChar char="•"/>
            </a:pPr>
            <a:r>
              <a:rPr lang="pl-PL" sz="1400" i="1" dirty="0"/>
              <a:t>c</a:t>
            </a:r>
            <a:r>
              <a:rPr lang="pl-PL" sz="1400" i="1" dirty="0" smtClean="0"/>
              <a:t>udzoziemcy (j. polski)</a:t>
            </a:r>
          </a:p>
        </p:txBody>
      </p:sp>
    </p:spTree>
    <p:extLst>
      <p:ext uri="{BB962C8B-B14F-4D97-AF65-F5344CB8AC3E}">
        <p14:creationId xmlns:p14="http://schemas.microsoft.com/office/powerpoint/2010/main" val="307977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0042" y="126244"/>
            <a:ext cx="7834313" cy="701675"/>
          </a:xfrm>
        </p:spPr>
        <p:txBody>
          <a:bodyPr/>
          <a:lstStyle/>
          <a:p>
            <a:r>
              <a:rPr lang="pl-PL" sz="2200" dirty="0">
                <a:solidFill>
                  <a:srgbClr val="003399"/>
                </a:solidFill>
              </a:rPr>
              <a:t>Postępowanie z materiałami egzaminacyjnymi po zakończeniu </a:t>
            </a:r>
            <a:br>
              <a:rPr lang="pl-PL" sz="2200" dirty="0">
                <a:solidFill>
                  <a:srgbClr val="003399"/>
                </a:solidFill>
              </a:rPr>
            </a:br>
            <a:r>
              <a:rPr lang="pl-PL" sz="2200" dirty="0">
                <a:solidFill>
                  <a:srgbClr val="003399"/>
                </a:solidFill>
              </a:rPr>
              <a:t>egzaminu </a:t>
            </a:r>
            <a:r>
              <a:rPr lang="pl-PL" sz="2200" dirty="0" smtClean="0">
                <a:solidFill>
                  <a:srgbClr val="003399"/>
                </a:solidFill>
              </a:rPr>
              <a:t>gimnazjalnego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9A74F4-3A66-456D-B32B-60F1224E1EF1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BBD67-F2A5-4041-95F9-6FB7BA9C8868}" type="slidenum">
              <a:rPr lang="pl-PL" smtClean="0"/>
              <a:pPr>
                <a:defRPr/>
              </a:pPr>
              <a:t>38</a:t>
            </a:fld>
            <a:endParaRPr lang="pl-PL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228598" y="762000"/>
            <a:ext cx="8077199" cy="68320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  <a:defRPr/>
            </a:pPr>
            <a:r>
              <a:rPr lang="pl-PL" b="1" dirty="0" smtClean="0">
                <a:solidFill>
                  <a:schemeClr val="tx1"/>
                </a:solidFill>
              </a:rPr>
              <a:t>Do OKE są przekazywane kompletne zestawy egzaminacyjne, łącznie z zeszytami zadań!!!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152704"/>
              </p:ext>
            </p:extLst>
          </p:nvPr>
        </p:nvGraphicFramePr>
        <p:xfrm>
          <a:off x="228598" y="1526136"/>
          <a:ext cx="8018100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13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967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9813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aseline="0" dirty="0" smtClean="0">
                          <a:solidFill>
                            <a:schemeClr val="tx1"/>
                          </a:solidFill>
                        </a:rPr>
                        <a:t>Zasada pakowania </a:t>
                      </a:r>
                      <a:r>
                        <a:rPr lang="pl-PL" sz="1800" baseline="0" dirty="0" smtClean="0">
                          <a:solidFill>
                            <a:srgbClr val="C00000"/>
                          </a:solidFill>
                        </a:rPr>
                        <a:t>arkuszy standardowych </a:t>
                      </a:r>
                      <a:r>
                        <a:rPr lang="pl-PL" sz="1800" baseline="0" dirty="0" smtClean="0">
                          <a:solidFill>
                            <a:schemeClr val="tx1"/>
                          </a:solidFill>
                        </a:rPr>
                        <a:t>zdających, którzy </a:t>
                      </a:r>
                      <a:r>
                        <a:rPr lang="pl-PL" sz="1800" u="sng" baseline="0" dirty="0" smtClean="0">
                          <a:solidFill>
                            <a:srgbClr val="C00000"/>
                          </a:solidFill>
                        </a:rPr>
                        <a:t>przenoszą</a:t>
                      </a:r>
                      <a:r>
                        <a:rPr lang="pl-PL" sz="1800" u="none" baseline="0" dirty="0" smtClean="0">
                          <a:solidFill>
                            <a:schemeClr val="tx1"/>
                          </a:solidFill>
                        </a:rPr>
                        <a:t> odpowiedzi na kartę odpowiedzi </a:t>
                      </a:r>
                      <a:r>
                        <a:rPr lang="pl-PL" sz="1800" baseline="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o egzaminach z różnych zakresów (dotyczy</a:t>
                      </a:r>
                      <a:r>
                        <a:rPr lang="pl-PL" sz="1800" baseline="0" dirty="0" smtClean="0">
                          <a:solidFill>
                            <a:schemeClr val="tx1"/>
                          </a:solidFill>
                        </a:rPr>
                        <a:t> terminu głównego)</a:t>
                      </a:r>
                      <a:endParaRPr lang="pl-PL" sz="1800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26556">
                <a:tc>
                  <a:txBody>
                    <a:bodyPr/>
                    <a:lstStyle/>
                    <a:p>
                      <a:pPr marL="0" indent="0" eaLnBrk="1" fontAlgn="auto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None/>
                        <a:defRPr/>
                      </a:pPr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historia i </a:t>
                      </a:r>
                      <a:r>
                        <a:rPr lang="pl-PL" sz="1800" dirty="0" err="1" smtClean="0">
                          <a:solidFill>
                            <a:schemeClr val="tx1"/>
                          </a:solidFill>
                        </a:rPr>
                        <a:t>wos</a:t>
                      </a:r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indent="0" eaLnBrk="1" fontAlgn="auto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None/>
                        <a:defRPr/>
                      </a:pPr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przedmioty przyrodnicze </a:t>
                      </a:r>
                    </a:p>
                    <a:p>
                      <a:pPr marL="0" indent="0" eaLnBrk="1" fontAlgn="auto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None/>
                        <a:defRPr/>
                      </a:pPr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język obcy PP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eaLnBrk="1" fontAlgn="auto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pl-PL" sz="1600" dirty="0" smtClean="0">
                          <a:solidFill>
                            <a:schemeClr val="tx1"/>
                          </a:solidFill>
                        </a:rPr>
                        <a:t>oderwać karty odpowiedzi od zeszytów zadań </a:t>
                      </a:r>
                    </a:p>
                    <a:p>
                      <a:pPr marL="285750" indent="-285750" eaLnBrk="1" fontAlgn="auto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pl-PL" sz="1600" dirty="0" smtClean="0">
                          <a:solidFill>
                            <a:schemeClr val="tx1"/>
                          </a:solidFill>
                        </a:rPr>
                        <a:t>uporządkować zgodnie z numerami kodów</a:t>
                      </a:r>
                    </a:p>
                    <a:p>
                      <a:pPr marL="285750" indent="-285750" eaLnBrk="1" fontAlgn="auto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pl-PL" sz="1600" b="1" dirty="0" smtClean="0">
                          <a:solidFill>
                            <a:schemeClr val="tx1"/>
                          </a:solidFill>
                        </a:rPr>
                        <a:t>spakować oddzielnie: </a:t>
                      </a:r>
                    </a:p>
                    <a:p>
                      <a:pPr marL="742950" lvl="1" indent="-285750" eaLnBrk="1" fontAlgn="auto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l-PL" sz="1600" b="1" dirty="0" smtClean="0">
                          <a:solidFill>
                            <a:schemeClr val="tx1"/>
                          </a:solidFill>
                        </a:rPr>
                        <a:t>zeszyty zadań</a:t>
                      </a:r>
                    </a:p>
                    <a:p>
                      <a:pPr marL="742950" lvl="1" indent="-285750" eaLnBrk="1" fontAlgn="auto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l-PL" sz="1600" b="1" dirty="0" smtClean="0">
                          <a:solidFill>
                            <a:schemeClr val="tx1"/>
                          </a:solidFill>
                        </a:rPr>
                        <a:t>karty odpowiedzi          (2 koperty)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30769"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język polski</a:t>
                      </a:r>
                    </a:p>
                    <a:p>
                      <a:r>
                        <a:rPr lang="pl-PL" sz="1800" dirty="0" smtClean="0"/>
                        <a:t>język obcy PR</a:t>
                      </a:r>
                      <a:endParaRPr lang="pl-PL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l-PL" sz="1600" dirty="0" smtClean="0"/>
                        <a:t>włożyć do zeszytu zadań</a:t>
                      </a:r>
                      <a:r>
                        <a:rPr lang="pl-PL" sz="1600" baseline="0" dirty="0" smtClean="0"/>
                        <a:t> </a:t>
                      </a:r>
                      <a:r>
                        <a:rPr lang="pl-PL" sz="1600" dirty="0" smtClean="0"/>
                        <a:t>kartę rozwiązań wraz z nieoderwaną kartą odpowiedzi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l-PL" sz="1600" dirty="0" smtClean="0"/>
                        <a:t>uporządkować zgodnie z numerami kodów</a:t>
                      </a:r>
                    </a:p>
                    <a:p>
                      <a:pPr marL="285750" indent="-285750">
                        <a:buClr>
                          <a:srgbClr val="0000FF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pl-PL" sz="1600" b="1" dirty="0" smtClean="0"/>
                        <a:t>spakować</a:t>
                      </a:r>
                      <a:r>
                        <a:rPr lang="pl-PL" sz="1600" b="1" baseline="0" dirty="0" smtClean="0"/>
                        <a:t> kompletne arkusze   (1 koperta)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05513"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matematyka</a:t>
                      </a:r>
                    </a:p>
                    <a:p>
                      <a:r>
                        <a:rPr lang="pl-PL" sz="1800" dirty="0" smtClean="0"/>
                        <a:t>(w związku z e-ocenianiem)</a:t>
                      </a:r>
                    </a:p>
                    <a:p>
                      <a:endParaRPr lang="pl-PL" sz="16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l-PL" sz="1600" baseline="0" dirty="0" smtClean="0"/>
                        <a:t>oderwać karty odpowiedzi od kart rozwiązań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l-PL" sz="1600" baseline="0" dirty="0" smtClean="0"/>
                        <a:t>uporządkować według kodów karty rozwiązań </a:t>
                      </a:r>
                      <a:r>
                        <a:rPr lang="pl-PL" sz="1600" u="sng" baseline="0" dirty="0" smtClean="0"/>
                        <a:t>(należy je złożyć zgodnie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600" u="sng" baseline="0" dirty="0" smtClean="0"/>
                        <a:t>z numeracją stron: 1-2-3-4)</a:t>
                      </a:r>
                      <a:r>
                        <a:rPr lang="pl-PL" sz="1600" baseline="0" dirty="0" smtClean="0"/>
                        <a:t>, karty odpowiedzi i zeszyty zadań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l-PL" sz="1600" b="1" baseline="0" dirty="0" smtClean="0"/>
                        <a:t>spakować oddzielnie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600" b="1" baseline="0" dirty="0" smtClean="0"/>
                        <a:t>zeszyty zadań, 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600" b="1" baseline="0" dirty="0" smtClean="0"/>
                        <a:t>karty rozwiązań            (3 koperty)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600" b="1" baseline="0" dirty="0" smtClean="0"/>
                        <a:t>karty odpowiedzi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Nawias klamrowy zamykający 7"/>
          <p:cNvSpPr/>
          <p:nvPr/>
        </p:nvSpPr>
        <p:spPr>
          <a:xfrm>
            <a:off x="4284298" y="3404668"/>
            <a:ext cx="76200" cy="381000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Nawias klamrowy zamykający 8"/>
          <p:cNvSpPr/>
          <p:nvPr/>
        </p:nvSpPr>
        <p:spPr>
          <a:xfrm>
            <a:off x="4284298" y="6045200"/>
            <a:ext cx="76200" cy="525462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570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365125"/>
            <a:ext cx="7834313" cy="701675"/>
          </a:xfrm>
        </p:spPr>
        <p:txBody>
          <a:bodyPr/>
          <a:lstStyle/>
          <a:p>
            <a:r>
              <a:rPr lang="pl-PL" sz="2200" dirty="0">
                <a:solidFill>
                  <a:srgbClr val="003399"/>
                </a:solidFill>
              </a:rPr>
              <a:t>Postępowanie z materiałami egzaminacyjnymi po zakończeniu </a:t>
            </a:r>
            <a:br>
              <a:rPr lang="pl-PL" sz="2200" dirty="0">
                <a:solidFill>
                  <a:srgbClr val="003399"/>
                </a:solidFill>
              </a:rPr>
            </a:br>
            <a:r>
              <a:rPr lang="pl-PL" sz="2200" dirty="0">
                <a:solidFill>
                  <a:srgbClr val="003399"/>
                </a:solidFill>
              </a:rPr>
              <a:t>egzaminu </a:t>
            </a:r>
            <a:r>
              <a:rPr lang="pl-PL" sz="2200" dirty="0" smtClean="0">
                <a:solidFill>
                  <a:srgbClr val="003399"/>
                </a:solidFill>
              </a:rPr>
              <a:t>gimnazjalnego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9A74F4-3A66-456D-B32B-60F1224E1EF1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BBD67-F2A5-4041-95F9-6FB7BA9C8868}" type="slidenum">
              <a:rPr lang="pl-PL" smtClean="0"/>
              <a:pPr>
                <a:defRPr/>
              </a:pPr>
              <a:t>39</a:t>
            </a:fld>
            <a:endParaRPr lang="pl-PL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261078"/>
              </p:ext>
            </p:extLst>
          </p:nvPr>
        </p:nvGraphicFramePr>
        <p:xfrm>
          <a:off x="400051" y="1197264"/>
          <a:ext cx="7620000" cy="5381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9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956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1253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aseline="0" dirty="0" smtClean="0">
                          <a:solidFill>
                            <a:schemeClr val="tx1"/>
                          </a:solidFill>
                        </a:rPr>
                        <a:t>Zasada pakowania arkuszy</a:t>
                      </a:r>
                      <a:r>
                        <a:rPr lang="pl-PL" sz="1800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pl-PL" sz="1800" baseline="0" dirty="0" smtClean="0">
                          <a:solidFill>
                            <a:schemeClr val="tx1"/>
                          </a:solidFill>
                        </a:rPr>
                        <a:t>zdających, którzy </a:t>
                      </a:r>
                      <a:r>
                        <a:rPr lang="pl-PL" sz="1800" u="sng" baseline="0" dirty="0" smtClean="0">
                          <a:solidFill>
                            <a:srgbClr val="C00000"/>
                          </a:solidFill>
                        </a:rPr>
                        <a:t>nie przenoszą </a:t>
                      </a:r>
                      <a:r>
                        <a:rPr lang="pl-PL" sz="1800" u="none" baseline="0" dirty="0" smtClean="0">
                          <a:solidFill>
                            <a:schemeClr val="tx1"/>
                          </a:solidFill>
                        </a:rPr>
                        <a:t>odpowiedzi na kartę odpowiedzi</a:t>
                      </a:r>
                      <a:r>
                        <a:rPr lang="pl-PL" sz="1800" baseline="0" dirty="0" smtClean="0">
                          <a:solidFill>
                            <a:schemeClr val="tx1"/>
                          </a:solidFill>
                        </a:rPr>
                        <a:t> p</a:t>
                      </a:r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o egzaminach z różnych zakresów</a:t>
                      </a:r>
                      <a:endParaRPr lang="pl-PL" sz="1800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5362">
                <a:tc rowSpan="2">
                  <a:txBody>
                    <a:bodyPr/>
                    <a:lstStyle/>
                    <a:p>
                      <a:pPr marL="0" indent="0" eaLnBrk="1" fontAlgn="auto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None/>
                        <a:defRPr/>
                      </a:pPr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historia i </a:t>
                      </a:r>
                      <a:r>
                        <a:rPr lang="pl-PL" sz="1800" dirty="0" err="1" smtClean="0">
                          <a:solidFill>
                            <a:schemeClr val="tx1"/>
                          </a:solidFill>
                        </a:rPr>
                        <a:t>wos</a:t>
                      </a:r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indent="0" eaLnBrk="1" fontAlgn="auto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None/>
                        <a:defRPr/>
                      </a:pPr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przyroda </a:t>
                      </a:r>
                    </a:p>
                    <a:p>
                      <a:pPr marL="0" indent="0" eaLnBrk="1" fontAlgn="auto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None/>
                        <a:defRPr/>
                      </a:pPr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język obcy PP</a:t>
                      </a:r>
                    </a:p>
                    <a:p>
                      <a:endParaRPr lang="pl-PL" sz="16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eaLnBrk="1" fontAlgn="auto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pl-PL" sz="1600" b="0" dirty="0" smtClean="0">
                          <a:solidFill>
                            <a:schemeClr val="tx1"/>
                          </a:solidFill>
                        </a:rPr>
                        <a:t>arkusze standardowe uczniów, którzy mają prawo do nieprzenoszenia odpowiedzi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85750" indent="-285750" eaLnBrk="1" fontAlgn="auto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Wingdings" panose="05000000000000000000" pitchFamily="2" charset="2"/>
                        <a:buChar char="ü"/>
                        <a:defRPr/>
                      </a:pPr>
                      <a:endParaRPr lang="pl-PL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eaLnBrk="1" fontAlgn="auto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pl-PL" sz="1600" b="0" dirty="0" smtClean="0">
                          <a:solidFill>
                            <a:schemeClr val="tx1"/>
                          </a:solidFill>
                        </a:rPr>
                        <a:t>nie odrywać karty odpowiedzi</a:t>
                      </a:r>
                    </a:p>
                    <a:p>
                      <a:pPr marL="285750" indent="-285750" eaLnBrk="1" fontAlgn="auto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pl-PL" sz="1600" b="0" dirty="0" smtClean="0">
                          <a:solidFill>
                            <a:schemeClr val="tx1"/>
                          </a:solidFill>
                        </a:rPr>
                        <a:t>uporządkować</a:t>
                      </a:r>
                      <a:r>
                        <a:rPr lang="pl-PL" sz="1600" b="0" baseline="0" dirty="0" smtClean="0">
                          <a:solidFill>
                            <a:schemeClr val="tx1"/>
                          </a:solidFill>
                        </a:rPr>
                        <a:t> arkusze</a:t>
                      </a:r>
                    </a:p>
                    <a:p>
                      <a:pPr marL="285750" indent="-285750" eaLnBrk="1" fontAlgn="auto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pl-PL" sz="1600" b="1" baseline="0" dirty="0" smtClean="0">
                          <a:solidFill>
                            <a:schemeClr val="tx1"/>
                          </a:solidFill>
                        </a:rPr>
                        <a:t>spakować w całości do jednej koperty</a:t>
                      </a:r>
                      <a:endParaRPr lang="pl-PL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467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eaLnBrk="1" fontAlgn="auto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pl-PL" sz="1600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pl-PL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rkusze w formie dostosowanej 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eaLnBrk="1" fontAlgn="auto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Wingdings" panose="05000000000000000000" pitchFamily="2" charset="2"/>
                        <a:buNone/>
                        <a:defRPr/>
                      </a:pPr>
                      <a:endParaRPr lang="pl-PL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82536">
                <a:tc rowSpan="2">
                  <a:txBody>
                    <a:bodyPr/>
                    <a:lstStyle/>
                    <a:p>
                      <a:r>
                        <a:rPr lang="pl-PL" sz="1800" dirty="0" smtClean="0"/>
                        <a:t>język polski</a:t>
                      </a:r>
                    </a:p>
                    <a:p>
                      <a:r>
                        <a:rPr lang="pl-PL" sz="1800" dirty="0" smtClean="0"/>
                        <a:t>matematyka</a:t>
                      </a:r>
                    </a:p>
                    <a:p>
                      <a:r>
                        <a:rPr lang="pl-PL" sz="1800" dirty="0" smtClean="0"/>
                        <a:t>język obcy PR</a:t>
                      </a:r>
                      <a:endParaRPr lang="pl-PL" sz="18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eaLnBrk="1" fontAlgn="auto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pl-PL" sz="1600" b="0" dirty="0" smtClean="0">
                          <a:solidFill>
                            <a:schemeClr val="tx1"/>
                          </a:solidFill>
                        </a:rPr>
                        <a:t>arkusze standardowe uczniów, którzy mają prawo do nieprzenoszenia odpowiedzi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l-PL" sz="1600" b="0" baseline="0" dirty="0" smtClean="0"/>
                        <a:t>włożyć karty rozwiązań z nieoderwaną kartą odpowiedzi do zeszytów zadań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l-PL" sz="1600" b="0" baseline="0" dirty="0" smtClean="0"/>
                        <a:t>uporządkować arkusze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l-PL" sz="1600" b="1" baseline="0" dirty="0" smtClean="0"/>
                        <a:t>spakować w całości do jednej koperty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504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eaLnBrk="1" fontAlgn="auto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00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pl-PL" sz="1600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pl-PL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rkusze w formie dostosowanej</a:t>
                      </a:r>
                      <a:r>
                        <a:rPr lang="pl-PL" sz="16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(nie mają karty rozwiązań zadań)</a:t>
                      </a:r>
                      <a:endParaRPr lang="pl-PL" sz="16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l-PL" sz="1600" b="0" baseline="0" dirty="0" smtClean="0"/>
                        <a:t>nie odrywać karty odpowiedzi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pl-PL" sz="1600" b="1" baseline="0" dirty="0" smtClean="0"/>
                        <a:t>spakować do jednej koperty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09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7120" y="228600"/>
            <a:ext cx="6707080" cy="1142999"/>
          </a:xfrm>
        </p:spPr>
        <p:txBody>
          <a:bodyPr>
            <a:normAutofit/>
          </a:bodyPr>
          <a:lstStyle/>
          <a:p>
            <a:r>
              <a:rPr lang="pl-PL" sz="2000" i="1" dirty="0" smtClean="0">
                <a:solidFill>
                  <a:srgbClr val="1F497D"/>
                </a:solidFill>
              </a:rPr>
              <a:t>Ustawa z dnia 7 września 1991 r. o systemie oświaty </a:t>
            </a:r>
            <a:br>
              <a:rPr lang="pl-PL" sz="2000" i="1" dirty="0" smtClean="0">
                <a:solidFill>
                  <a:srgbClr val="1F497D"/>
                </a:solidFill>
              </a:rPr>
            </a:br>
            <a:r>
              <a:rPr lang="pl-PL" sz="2000" dirty="0" smtClean="0">
                <a:solidFill>
                  <a:srgbClr val="1F497D"/>
                </a:solidFill>
              </a:rPr>
              <a:t>(tekst jedn. Dz. U. z 2016 r. poz. 1943, ze zm.)</a:t>
            </a:r>
            <a:r>
              <a:rPr lang="pl-PL" sz="2400" dirty="0" smtClean="0">
                <a:solidFill>
                  <a:srgbClr val="1F497D"/>
                </a:solidFill>
              </a:rPr>
              <a:t>	</a:t>
            </a:r>
            <a:r>
              <a:rPr lang="pl-PL" sz="2400" i="1" dirty="0" smtClean="0">
                <a:solidFill>
                  <a:srgbClr val="1F497D"/>
                </a:solidFill>
              </a:rPr>
              <a:t>	</a:t>
            </a:r>
            <a:r>
              <a:rPr lang="pl-PL" sz="2400" dirty="0" smtClean="0">
                <a:solidFill>
                  <a:srgbClr val="1F497D"/>
                </a:solidFill>
              </a:rPr>
              <a:t>		</a:t>
            </a:r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A3A8D-B23D-4803-AEFF-D12F2F2A8B63}" type="datetime1">
              <a:rPr lang="pl-PL" smtClean="0"/>
              <a:pPr/>
              <a:t>2018-04-04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OKE w Warszawie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931897F-8F23-433E-A660-EFF8D3EDA506}" type="slidenum">
              <a:rPr lang="pl-PL" smtClean="0"/>
              <a:pPr/>
              <a:t>4</a:t>
            </a:fld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227120" y="5923536"/>
            <a:ext cx="17526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solidFill>
                  <a:srgbClr val="1F497D"/>
                </a:solidFill>
                <a:hlinkClick r:id="rId2"/>
              </a:rPr>
              <a:t>www.cke.edu.pl</a:t>
            </a:r>
            <a:endParaRPr lang="pl-PL" sz="1400" b="1" dirty="0" smtClean="0">
              <a:solidFill>
                <a:srgbClr val="1F497D"/>
              </a:solidFill>
            </a:endParaRPr>
          </a:p>
          <a:p>
            <a:r>
              <a:rPr lang="pl-PL" sz="1200" dirty="0">
                <a:solidFill>
                  <a:srgbClr val="1F497D"/>
                </a:solidFill>
              </a:rPr>
              <a:t>	</a:t>
            </a:r>
            <a:endParaRPr lang="pl-PL" sz="1200" dirty="0"/>
          </a:p>
        </p:txBody>
      </p:sp>
      <p:sp>
        <p:nvSpPr>
          <p:cNvPr id="11" name="Prostokąt 10"/>
          <p:cNvSpPr/>
          <p:nvPr/>
        </p:nvSpPr>
        <p:spPr>
          <a:xfrm>
            <a:off x="255641" y="6262090"/>
            <a:ext cx="18618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solidFill>
                  <a:srgbClr val="1F497D"/>
                </a:solidFill>
                <a:hlinkClick r:id="rId3"/>
              </a:rPr>
              <a:t>www.oke.waw.pl</a:t>
            </a:r>
            <a:endParaRPr lang="pl-PL" sz="1400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4" cstate="print"/>
          <a:srcRect l="25833" t="12963" r="26667" b="5555"/>
          <a:stretch/>
        </p:blipFill>
        <p:spPr>
          <a:xfrm>
            <a:off x="2837794" y="1181099"/>
            <a:ext cx="5425238" cy="52348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Obraz 21"/>
          <p:cNvPicPr>
            <a:picLocks noChangeAspect="1"/>
          </p:cNvPicPr>
          <p:nvPr/>
        </p:nvPicPr>
        <p:blipFill rotWithShape="1">
          <a:blip r:embed="rId5" cstate="print"/>
          <a:srcRect l="35000" t="14445" r="38443" b="29259"/>
          <a:stretch/>
        </p:blipFill>
        <p:spPr>
          <a:xfrm>
            <a:off x="304800" y="1345503"/>
            <a:ext cx="2786724" cy="33230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3" name="Łącznik prosty ze strzałką 22"/>
          <p:cNvCxnSpPr/>
          <p:nvPr/>
        </p:nvCxnSpPr>
        <p:spPr>
          <a:xfrm>
            <a:off x="2837794" y="2397429"/>
            <a:ext cx="1143000" cy="1219200"/>
          </a:xfrm>
          <a:prstGeom prst="straightConnector1">
            <a:avLst/>
          </a:prstGeom>
          <a:ln w="127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>
            <a:off x="2117518" y="990600"/>
            <a:ext cx="0" cy="838200"/>
          </a:xfrm>
          <a:prstGeom prst="straightConnector1">
            <a:avLst/>
          </a:prstGeom>
          <a:ln w="127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81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D24470-D042-4E44-BF19-8A25AD0DB9E4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7C4967-5DA2-49F5-8A4A-7B513E2E6D08}" type="slidenum">
              <a:rPr lang="pl-PL" smtClean="0"/>
              <a:pPr>
                <a:defRPr/>
              </a:pPr>
              <a:t>40</a:t>
            </a:fld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457200" y="228600"/>
            <a:ext cx="769620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3399"/>
                </a:solidFill>
              </a:rPr>
              <a:t>p</a:t>
            </a:r>
            <a:r>
              <a:rPr lang="pl-PL" b="1" dirty="0" smtClean="0">
                <a:solidFill>
                  <a:srgbClr val="003399"/>
                </a:solidFill>
              </a:rPr>
              <a:t>rzykład rozliczenia materiałów egzaminacyjnych po pierwszym dniu egzaminu:</a:t>
            </a:r>
          </a:p>
          <a:p>
            <a:endParaRPr lang="pl-PL" b="1" dirty="0" smtClean="0">
              <a:solidFill>
                <a:srgbClr val="003399"/>
              </a:solidFill>
            </a:endParaRPr>
          </a:p>
          <a:p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106 zdających egzamin gimnazjalny</a:t>
            </a:r>
          </a:p>
          <a:p>
            <a:r>
              <a:rPr lang="pl-PL" sz="1400" dirty="0" smtClean="0">
                <a:solidFill>
                  <a:srgbClr val="003399"/>
                </a:solidFill>
              </a:rPr>
              <a:t>5 </a:t>
            </a:r>
            <a:r>
              <a:rPr lang="pl-PL" sz="1400" dirty="0" err="1" smtClean="0">
                <a:solidFill>
                  <a:srgbClr val="003399"/>
                </a:solidFill>
              </a:rPr>
              <a:t>sal</a:t>
            </a:r>
            <a:r>
              <a:rPr lang="pl-PL" sz="1400" dirty="0" smtClean="0">
                <a:solidFill>
                  <a:srgbClr val="003399"/>
                </a:solidFill>
              </a:rPr>
              <a:t>:</a:t>
            </a:r>
          </a:p>
          <a:p>
            <a:r>
              <a:rPr lang="pl-PL" sz="1400" dirty="0" smtClean="0">
                <a:solidFill>
                  <a:srgbClr val="008000"/>
                </a:solidFill>
              </a:rPr>
              <a:t>sala nr 1 </a:t>
            </a:r>
            <a:r>
              <a:rPr lang="pl-PL" sz="1400" dirty="0" smtClean="0">
                <a:solidFill>
                  <a:srgbClr val="003399"/>
                </a:solidFill>
              </a:rPr>
              <a:t>– 84 uczniów</a:t>
            </a:r>
          </a:p>
          <a:p>
            <a:r>
              <a:rPr lang="pl-PL" sz="1400" dirty="0" smtClean="0">
                <a:solidFill>
                  <a:srgbClr val="008000"/>
                </a:solidFill>
              </a:rPr>
              <a:t>sala nr 2 </a:t>
            </a:r>
            <a:r>
              <a:rPr lang="pl-PL" sz="1400" dirty="0" smtClean="0">
                <a:solidFill>
                  <a:srgbClr val="003399"/>
                </a:solidFill>
              </a:rPr>
              <a:t>– 15 uczniów</a:t>
            </a:r>
            <a:r>
              <a:rPr lang="pl-PL" sz="1400" dirty="0">
                <a:solidFill>
                  <a:srgbClr val="003399"/>
                </a:solidFill>
              </a:rPr>
              <a:t>	 </a:t>
            </a:r>
            <a:r>
              <a:rPr lang="pl-PL" sz="1400" dirty="0" smtClean="0">
                <a:solidFill>
                  <a:srgbClr val="003399"/>
                </a:solidFill>
              </a:rPr>
              <a:t>          - arkusze standardowe</a:t>
            </a:r>
          </a:p>
          <a:p>
            <a:r>
              <a:rPr lang="pl-PL" sz="1400" dirty="0" smtClean="0">
                <a:solidFill>
                  <a:schemeClr val="accent5">
                    <a:lumMod val="50000"/>
                  </a:schemeClr>
                </a:solidFill>
              </a:rPr>
              <a:t>sala nr 3</a:t>
            </a:r>
            <a:r>
              <a:rPr lang="pl-PL" sz="1400" dirty="0" smtClean="0">
                <a:solidFill>
                  <a:srgbClr val="C00000"/>
                </a:solidFill>
              </a:rPr>
              <a:t> </a:t>
            </a:r>
            <a:r>
              <a:rPr lang="pl-PL" sz="1400" dirty="0" smtClean="0">
                <a:solidFill>
                  <a:srgbClr val="003399"/>
                </a:solidFill>
              </a:rPr>
              <a:t>– 5 dyslektyków</a:t>
            </a:r>
          </a:p>
          <a:p>
            <a:r>
              <a:rPr lang="pl-PL" sz="1400" dirty="0" smtClean="0">
                <a:solidFill>
                  <a:schemeClr val="accent5">
                    <a:lumMod val="50000"/>
                  </a:schemeClr>
                </a:solidFill>
              </a:rPr>
              <a:t>sala nr 4 </a:t>
            </a:r>
            <a:r>
              <a:rPr lang="pl-PL" sz="1400" dirty="0" smtClean="0">
                <a:solidFill>
                  <a:srgbClr val="003399"/>
                </a:solidFill>
              </a:rPr>
              <a:t>– 1 uczeń z zespołem Aspergera      - </a:t>
            </a:r>
            <a:r>
              <a:rPr lang="pl-PL" sz="1400" dirty="0">
                <a:solidFill>
                  <a:srgbClr val="003399"/>
                </a:solidFill>
              </a:rPr>
              <a:t>arkusze </a:t>
            </a:r>
            <a:r>
              <a:rPr lang="pl-PL" sz="1400" dirty="0" smtClean="0">
                <a:solidFill>
                  <a:srgbClr val="003399"/>
                </a:solidFill>
              </a:rPr>
              <a:t>dostosowane</a:t>
            </a:r>
          </a:p>
          <a:p>
            <a:r>
              <a:rPr lang="pl-PL" sz="1400" dirty="0" smtClean="0">
                <a:solidFill>
                  <a:schemeClr val="accent5">
                    <a:lumMod val="50000"/>
                  </a:schemeClr>
                </a:solidFill>
              </a:rPr>
              <a:t>sala nr 5 </a:t>
            </a:r>
            <a:r>
              <a:rPr lang="pl-PL" sz="1400" dirty="0" smtClean="0">
                <a:solidFill>
                  <a:srgbClr val="003399"/>
                </a:solidFill>
              </a:rPr>
              <a:t>– 1 uczeń z MPD		</a:t>
            </a:r>
            <a:endParaRPr lang="pl-PL" dirty="0" smtClean="0">
              <a:solidFill>
                <a:srgbClr val="003399"/>
              </a:solidFill>
            </a:endParaRPr>
          </a:p>
          <a:p>
            <a:endParaRPr lang="pl-PL" dirty="0" smtClean="0">
              <a:solidFill>
                <a:srgbClr val="003399"/>
              </a:solidFill>
            </a:endParaRPr>
          </a:p>
          <a:p>
            <a:endParaRPr lang="pl-PL" dirty="0">
              <a:solidFill>
                <a:srgbClr val="003399"/>
              </a:solidFill>
            </a:endParaRPr>
          </a:p>
          <a:p>
            <a:r>
              <a:rPr lang="pl-PL" dirty="0" smtClean="0">
                <a:solidFill>
                  <a:srgbClr val="003399"/>
                </a:solidFill>
              </a:rPr>
              <a:t>Do </a:t>
            </a:r>
            <a:r>
              <a:rPr lang="pl-PL" dirty="0" smtClean="0">
                <a:solidFill>
                  <a:srgbClr val="008000"/>
                </a:solidFill>
              </a:rPr>
              <a:t>sali nr 1 (84 uczniów) </a:t>
            </a:r>
            <a:r>
              <a:rPr lang="pl-PL" dirty="0" smtClean="0">
                <a:solidFill>
                  <a:srgbClr val="003399"/>
                </a:solidFill>
              </a:rPr>
              <a:t>przeznaczono:</a:t>
            </a:r>
          </a:p>
          <a:p>
            <a:r>
              <a:rPr lang="pl-PL" dirty="0" smtClean="0">
                <a:solidFill>
                  <a:srgbClr val="003399"/>
                </a:solidFill>
              </a:rPr>
              <a:t>na historię </a:t>
            </a:r>
            <a:r>
              <a:rPr lang="pl-PL" dirty="0">
                <a:solidFill>
                  <a:srgbClr val="003399"/>
                </a:solidFill>
              </a:rPr>
              <a:t>i </a:t>
            </a:r>
            <a:r>
              <a:rPr lang="pl-PL" dirty="0" err="1" smtClean="0">
                <a:solidFill>
                  <a:srgbClr val="003399"/>
                </a:solidFill>
              </a:rPr>
              <a:t>wos</a:t>
            </a:r>
            <a:r>
              <a:rPr lang="pl-PL" dirty="0" smtClean="0">
                <a:solidFill>
                  <a:srgbClr val="003399"/>
                </a:solidFill>
              </a:rPr>
              <a:t> – </a:t>
            </a:r>
            <a:r>
              <a:rPr lang="pl-PL" dirty="0" smtClean="0">
                <a:solidFill>
                  <a:srgbClr val="FF0000"/>
                </a:solidFill>
              </a:rPr>
              <a:t>6</a:t>
            </a:r>
            <a:r>
              <a:rPr lang="pl-PL" dirty="0" smtClean="0">
                <a:solidFill>
                  <a:srgbClr val="003399"/>
                </a:solidFill>
              </a:rPr>
              <a:t> kopert (3 na zeszyty zadań, 3 na karty odpowiedzi)</a:t>
            </a:r>
          </a:p>
          <a:p>
            <a:r>
              <a:rPr lang="pl-PL" dirty="0" smtClean="0">
                <a:solidFill>
                  <a:srgbClr val="003399"/>
                </a:solidFill>
              </a:rPr>
              <a:t>na język polski – </a:t>
            </a:r>
            <a:r>
              <a:rPr lang="pl-PL" dirty="0" smtClean="0">
                <a:solidFill>
                  <a:srgbClr val="FF0000"/>
                </a:solidFill>
              </a:rPr>
              <a:t>3</a:t>
            </a:r>
            <a:r>
              <a:rPr lang="pl-PL" dirty="0" smtClean="0">
                <a:solidFill>
                  <a:srgbClr val="003399"/>
                </a:solidFill>
              </a:rPr>
              <a:t> koperty</a:t>
            </a:r>
          </a:p>
          <a:p>
            <a:endParaRPr lang="pl-PL" dirty="0">
              <a:solidFill>
                <a:srgbClr val="003399"/>
              </a:solidFill>
            </a:endParaRPr>
          </a:p>
          <a:p>
            <a:r>
              <a:rPr lang="pl-PL" dirty="0" smtClean="0">
                <a:solidFill>
                  <a:srgbClr val="003399"/>
                </a:solidFill>
              </a:rPr>
              <a:t>Do </a:t>
            </a:r>
            <a:r>
              <a:rPr lang="pl-PL" dirty="0" smtClean="0">
                <a:solidFill>
                  <a:srgbClr val="008000"/>
                </a:solidFill>
              </a:rPr>
              <a:t>sali nr 2 </a:t>
            </a:r>
            <a:r>
              <a:rPr lang="pl-PL" dirty="0" smtClean="0">
                <a:solidFill>
                  <a:srgbClr val="003399"/>
                </a:solidFill>
              </a:rPr>
              <a:t>przeznaczono na:</a:t>
            </a:r>
          </a:p>
          <a:p>
            <a:r>
              <a:rPr lang="pl-PL" dirty="0">
                <a:solidFill>
                  <a:srgbClr val="003399"/>
                </a:solidFill>
              </a:rPr>
              <a:t>na historię i </a:t>
            </a:r>
            <a:r>
              <a:rPr lang="pl-PL" dirty="0" err="1">
                <a:solidFill>
                  <a:srgbClr val="003399"/>
                </a:solidFill>
              </a:rPr>
              <a:t>wos</a:t>
            </a:r>
            <a:r>
              <a:rPr lang="pl-PL" dirty="0">
                <a:solidFill>
                  <a:srgbClr val="003399"/>
                </a:solidFill>
              </a:rPr>
              <a:t> </a:t>
            </a:r>
            <a:r>
              <a:rPr lang="pl-PL" dirty="0" smtClean="0">
                <a:solidFill>
                  <a:srgbClr val="003399"/>
                </a:solidFill>
              </a:rPr>
              <a:t>– </a:t>
            </a:r>
            <a:r>
              <a:rPr lang="pl-PL" dirty="0" smtClean="0">
                <a:solidFill>
                  <a:srgbClr val="FF0000"/>
                </a:solidFill>
              </a:rPr>
              <a:t>2</a:t>
            </a:r>
            <a:r>
              <a:rPr lang="pl-PL" dirty="0" smtClean="0">
                <a:solidFill>
                  <a:srgbClr val="003399"/>
                </a:solidFill>
              </a:rPr>
              <a:t> koperty (1 na zeszyty zadań, 1 na karty odpowiedzi)</a:t>
            </a:r>
            <a:endParaRPr lang="pl-PL" dirty="0"/>
          </a:p>
          <a:p>
            <a:r>
              <a:rPr lang="pl-PL" dirty="0">
                <a:solidFill>
                  <a:srgbClr val="003399"/>
                </a:solidFill>
              </a:rPr>
              <a:t>na język polski – </a:t>
            </a:r>
            <a:r>
              <a:rPr lang="pl-PL" dirty="0" smtClean="0">
                <a:solidFill>
                  <a:srgbClr val="FF0000"/>
                </a:solidFill>
              </a:rPr>
              <a:t>1</a:t>
            </a:r>
            <a:r>
              <a:rPr lang="pl-PL" dirty="0" smtClean="0">
                <a:solidFill>
                  <a:srgbClr val="003399"/>
                </a:solidFill>
              </a:rPr>
              <a:t> kopertę</a:t>
            </a:r>
            <a:endParaRPr lang="pl-PL" dirty="0" smtClean="0"/>
          </a:p>
          <a:p>
            <a:endParaRPr lang="pl-PL" dirty="0">
              <a:solidFill>
                <a:srgbClr val="003399"/>
              </a:solidFill>
            </a:endParaRPr>
          </a:p>
          <a:p>
            <a:r>
              <a:rPr lang="pl-PL" dirty="0">
                <a:solidFill>
                  <a:srgbClr val="003399"/>
                </a:solidFill>
              </a:rPr>
              <a:t>Do 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sali </a:t>
            </a:r>
            <a:r>
              <a:rPr lang="pl-PL" dirty="0">
                <a:solidFill>
                  <a:schemeClr val="accent5">
                    <a:lumMod val="50000"/>
                  </a:schemeClr>
                </a:solidFill>
              </a:rPr>
              <a:t>nr 3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, nr 4 </a:t>
            </a:r>
            <a:r>
              <a:rPr lang="pl-PL" dirty="0">
                <a:solidFill>
                  <a:schemeClr val="accent5">
                    <a:lumMod val="50000"/>
                  </a:schemeClr>
                </a:solidFill>
              </a:rPr>
              <a:t>i nr 5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l-PL" dirty="0" smtClean="0">
                <a:solidFill>
                  <a:srgbClr val="003399"/>
                </a:solidFill>
              </a:rPr>
              <a:t>przeznaczono </a:t>
            </a:r>
            <a:r>
              <a:rPr lang="pl-PL" dirty="0">
                <a:solidFill>
                  <a:srgbClr val="003399"/>
                </a:solidFill>
              </a:rPr>
              <a:t>na:</a:t>
            </a:r>
          </a:p>
          <a:p>
            <a:r>
              <a:rPr lang="pl-PL" dirty="0">
                <a:solidFill>
                  <a:srgbClr val="003399"/>
                </a:solidFill>
              </a:rPr>
              <a:t>na historię i </a:t>
            </a:r>
            <a:r>
              <a:rPr lang="pl-PL" dirty="0" err="1">
                <a:solidFill>
                  <a:srgbClr val="003399"/>
                </a:solidFill>
              </a:rPr>
              <a:t>wos</a:t>
            </a:r>
            <a:r>
              <a:rPr lang="pl-PL" dirty="0">
                <a:solidFill>
                  <a:srgbClr val="003399"/>
                </a:solidFill>
              </a:rPr>
              <a:t> – </a:t>
            </a:r>
            <a:r>
              <a:rPr lang="pl-PL" dirty="0" smtClean="0">
                <a:solidFill>
                  <a:srgbClr val="003399"/>
                </a:solidFill>
              </a:rPr>
              <a:t>po 1 kopercie, (w sumie </a:t>
            </a:r>
            <a:r>
              <a:rPr lang="pl-PL" dirty="0" smtClean="0">
                <a:solidFill>
                  <a:srgbClr val="FF0000"/>
                </a:solidFill>
              </a:rPr>
              <a:t>3</a:t>
            </a:r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l-PL" dirty="0">
                <a:solidFill>
                  <a:srgbClr val="003399"/>
                </a:solidFill>
              </a:rPr>
              <a:t>na język polski – po 1 kopercie, </a:t>
            </a:r>
            <a:r>
              <a:rPr lang="pl-PL" dirty="0" smtClean="0">
                <a:solidFill>
                  <a:srgbClr val="003399"/>
                </a:solidFill>
              </a:rPr>
              <a:t>(w </a:t>
            </a:r>
            <a:r>
              <a:rPr lang="pl-PL" dirty="0">
                <a:solidFill>
                  <a:srgbClr val="003399"/>
                </a:solidFill>
              </a:rPr>
              <a:t>sumie </a:t>
            </a:r>
            <a:r>
              <a:rPr lang="pl-PL" dirty="0" smtClean="0">
                <a:solidFill>
                  <a:srgbClr val="FF0000"/>
                </a:solidFill>
              </a:rPr>
              <a:t>3</a:t>
            </a:r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Nawias klamrowy zamykający 1"/>
          <p:cNvSpPr/>
          <p:nvPr/>
        </p:nvSpPr>
        <p:spPr>
          <a:xfrm>
            <a:off x="3962400" y="2209800"/>
            <a:ext cx="152400" cy="30480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Nawias klamrowy zamykający 5"/>
          <p:cNvSpPr/>
          <p:nvPr/>
        </p:nvSpPr>
        <p:spPr>
          <a:xfrm>
            <a:off x="2743200" y="1524000"/>
            <a:ext cx="76200" cy="60960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5867400" y="4953000"/>
            <a:ext cx="20574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003399"/>
                </a:solidFill>
              </a:rPr>
              <a:t>W sumie wykorzystano </a:t>
            </a:r>
            <a:r>
              <a:rPr lang="pl-PL" dirty="0" smtClean="0">
                <a:solidFill>
                  <a:srgbClr val="FF0000"/>
                </a:solidFill>
              </a:rPr>
              <a:t>18 kopert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05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D24470-D042-4E44-BF19-8A25AD0DB9E4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7C4967-5DA2-49F5-8A4A-7B513E2E6D08}" type="slidenum">
              <a:rPr lang="pl-PL" smtClean="0"/>
              <a:pPr>
                <a:defRPr/>
              </a:pPr>
              <a:t>41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461386" y="115669"/>
            <a:ext cx="815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3399"/>
                </a:solidFill>
              </a:rPr>
              <a:t>p</a:t>
            </a:r>
            <a:r>
              <a:rPr lang="pl-PL" b="1" dirty="0" smtClean="0">
                <a:solidFill>
                  <a:srgbClr val="003399"/>
                </a:solidFill>
              </a:rPr>
              <a:t>rzykład – protokół z sali</a:t>
            </a:r>
            <a:endParaRPr lang="pl-PL" b="1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 cstate="print"/>
          <a:srcRect l="18125" t="25000" r="19375" b="33594"/>
          <a:stretch/>
        </p:blipFill>
        <p:spPr>
          <a:xfrm>
            <a:off x="762000" y="2694998"/>
            <a:ext cx="7315200" cy="387705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/>
          <a:srcRect l="25833" t="15926" r="26667" b="49835"/>
          <a:stretch/>
        </p:blipFill>
        <p:spPr>
          <a:xfrm>
            <a:off x="762000" y="533400"/>
            <a:ext cx="7315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8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D24470-D042-4E44-BF19-8A25AD0DB9E4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7C4967-5DA2-49F5-8A4A-7B513E2E6D08}" type="slidenum">
              <a:rPr lang="pl-PL" smtClean="0"/>
              <a:pPr>
                <a:defRPr/>
              </a:pPr>
              <a:t>42</a:t>
            </a:fld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457200" y="228600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003399"/>
                </a:solidFill>
              </a:rPr>
              <a:t>przykład </a:t>
            </a:r>
            <a:r>
              <a:rPr lang="pl-PL" b="1" dirty="0">
                <a:solidFill>
                  <a:srgbClr val="003399"/>
                </a:solidFill>
              </a:rPr>
              <a:t>rozliczenia materiałów egzaminacyjnych po pierwszym dniu </a:t>
            </a:r>
            <a:r>
              <a:rPr lang="pl-PL" b="1" dirty="0" smtClean="0">
                <a:solidFill>
                  <a:srgbClr val="003399"/>
                </a:solidFill>
              </a:rPr>
              <a:t>egzaminu – protokół zbiorczy</a:t>
            </a:r>
            <a:endParaRPr lang="pl-PL" b="1" dirty="0">
              <a:solidFill>
                <a:srgbClr val="003399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/>
          <a:srcRect l="27945" t="21251" r="28779" b="16336"/>
          <a:stretch/>
        </p:blipFill>
        <p:spPr>
          <a:xfrm>
            <a:off x="1523999" y="874931"/>
            <a:ext cx="7162801" cy="5068669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76200" y="4980563"/>
            <a:ext cx="281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106 </a:t>
            </a:r>
            <a:r>
              <a:rPr lang="pl-PL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przystępujących</a:t>
            </a:r>
            <a:endParaRPr lang="pl-PL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l-PL" sz="1200" dirty="0">
                <a:solidFill>
                  <a:srgbClr val="003399"/>
                </a:solidFill>
              </a:rPr>
              <a:t>5 </a:t>
            </a:r>
            <a:r>
              <a:rPr lang="pl-PL" sz="1200" dirty="0" err="1">
                <a:solidFill>
                  <a:srgbClr val="003399"/>
                </a:solidFill>
              </a:rPr>
              <a:t>sal</a:t>
            </a:r>
            <a:r>
              <a:rPr lang="pl-PL" sz="1200" dirty="0">
                <a:solidFill>
                  <a:srgbClr val="003399"/>
                </a:solidFill>
              </a:rPr>
              <a:t>:</a:t>
            </a:r>
          </a:p>
          <a:p>
            <a:r>
              <a:rPr lang="pl-PL" sz="1200" dirty="0">
                <a:solidFill>
                  <a:srgbClr val="008000"/>
                </a:solidFill>
              </a:rPr>
              <a:t>sala nr 1 </a:t>
            </a:r>
            <a:r>
              <a:rPr lang="pl-PL" sz="1200" dirty="0">
                <a:solidFill>
                  <a:srgbClr val="003399"/>
                </a:solidFill>
              </a:rPr>
              <a:t>– 84 uczniów</a:t>
            </a:r>
          </a:p>
          <a:p>
            <a:r>
              <a:rPr lang="pl-PL" sz="1200" dirty="0">
                <a:solidFill>
                  <a:srgbClr val="008000"/>
                </a:solidFill>
              </a:rPr>
              <a:t>sala nr 2 </a:t>
            </a:r>
            <a:r>
              <a:rPr lang="pl-PL" sz="1200" dirty="0">
                <a:solidFill>
                  <a:srgbClr val="003399"/>
                </a:solidFill>
              </a:rPr>
              <a:t>– 15 uczniów	</a:t>
            </a:r>
          </a:p>
          <a:p>
            <a:r>
              <a:rPr lang="pl-PL" sz="1200" dirty="0">
                <a:solidFill>
                  <a:schemeClr val="accent5">
                    <a:lumMod val="50000"/>
                  </a:schemeClr>
                </a:solidFill>
              </a:rPr>
              <a:t>sala nr 3</a:t>
            </a:r>
            <a:r>
              <a:rPr lang="pl-PL" sz="1200" dirty="0">
                <a:solidFill>
                  <a:srgbClr val="C00000"/>
                </a:solidFill>
              </a:rPr>
              <a:t> </a:t>
            </a:r>
            <a:r>
              <a:rPr lang="pl-PL" sz="1200" dirty="0">
                <a:solidFill>
                  <a:srgbClr val="003399"/>
                </a:solidFill>
              </a:rPr>
              <a:t>– 5 </a:t>
            </a:r>
            <a:r>
              <a:rPr lang="pl-PL" sz="1200" dirty="0" smtClean="0">
                <a:solidFill>
                  <a:srgbClr val="003399"/>
                </a:solidFill>
              </a:rPr>
              <a:t>dyslektyków</a:t>
            </a:r>
          </a:p>
          <a:p>
            <a:r>
              <a:rPr lang="pl-PL" sz="1200" dirty="0" smtClean="0">
                <a:solidFill>
                  <a:schemeClr val="accent5">
                    <a:lumMod val="50000"/>
                  </a:schemeClr>
                </a:solidFill>
              </a:rPr>
              <a:t>sala </a:t>
            </a:r>
            <a:r>
              <a:rPr lang="pl-PL" sz="1200" dirty="0">
                <a:solidFill>
                  <a:schemeClr val="accent5">
                    <a:lumMod val="50000"/>
                  </a:schemeClr>
                </a:solidFill>
              </a:rPr>
              <a:t>nr 4 </a:t>
            </a:r>
            <a:r>
              <a:rPr lang="pl-PL" sz="1200" dirty="0">
                <a:solidFill>
                  <a:srgbClr val="003399"/>
                </a:solidFill>
              </a:rPr>
              <a:t>– 1 uczeń </a:t>
            </a:r>
            <a:r>
              <a:rPr lang="pl-PL" sz="1200" dirty="0" smtClean="0">
                <a:solidFill>
                  <a:srgbClr val="003399"/>
                </a:solidFill>
              </a:rPr>
              <a:t>z</a:t>
            </a:r>
          </a:p>
          <a:p>
            <a:r>
              <a:rPr lang="pl-PL" sz="1200" dirty="0" smtClean="0">
                <a:solidFill>
                  <a:srgbClr val="003399"/>
                </a:solidFill>
              </a:rPr>
              <a:t>zespołem Aspergera</a:t>
            </a:r>
          </a:p>
          <a:p>
            <a:r>
              <a:rPr lang="pl-PL" sz="1200" dirty="0" smtClean="0">
                <a:solidFill>
                  <a:schemeClr val="accent5">
                    <a:lumMod val="50000"/>
                  </a:schemeClr>
                </a:solidFill>
              </a:rPr>
              <a:t>sala </a:t>
            </a:r>
            <a:r>
              <a:rPr lang="pl-PL" sz="1200" dirty="0">
                <a:solidFill>
                  <a:schemeClr val="accent5">
                    <a:lumMod val="50000"/>
                  </a:schemeClr>
                </a:solidFill>
              </a:rPr>
              <a:t>nr 5 </a:t>
            </a:r>
            <a:r>
              <a:rPr lang="pl-PL" sz="1200" dirty="0">
                <a:solidFill>
                  <a:srgbClr val="003399"/>
                </a:solidFill>
              </a:rPr>
              <a:t>– 1 uczeń z MPD	</a:t>
            </a:r>
            <a:endParaRPr lang="pl-PL" sz="16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07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599"/>
            <a:ext cx="7758113" cy="1175311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dirty="0">
                <a:solidFill>
                  <a:srgbClr val="003399"/>
                </a:solidFill>
              </a:rPr>
              <a:t>k</a:t>
            </a:r>
            <a:r>
              <a:rPr lang="pl-PL" sz="3200" dirty="0" smtClean="0">
                <a:solidFill>
                  <a:srgbClr val="003399"/>
                </a:solidFill>
              </a:rPr>
              <a:t>operty zwrotne – zasady pakowania arkuszy</a:t>
            </a:r>
            <a:br>
              <a:rPr lang="pl-PL" sz="3200" dirty="0" smtClean="0">
                <a:solidFill>
                  <a:srgbClr val="003399"/>
                </a:solidFill>
              </a:rPr>
            </a:br>
            <a:r>
              <a:rPr lang="pl-PL" sz="3200" dirty="0" smtClean="0">
                <a:solidFill>
                  <a:srgbClr val="C00000"/>
                </a:solidFill>
              </a:rPr>
              <a:t>UWAGA</a:t>
            </a:r>
            <a:r>
              <a:rPr lang="pl-PL" sz="3200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7543800" cy="48768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defRPr/>
            </a:pPr>
            <a:r>
              <a:rPr lang="pl-PL" sz="2400" dirty="0" smtClean="0">
                <a:solidFill>
                  <a:schemeClr val="tx1"/>
                </a:solidFill>
              </a:rPr>
              <a:t>G1 (dyslektycy), 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defRPr/>
            </a:pPr>
            <a:r>
              <a:rPr lang="pl-PL" sz="2400" dirty="0" smtClean="0">
                <a:solidFill>
                  <a:schemeClr val="tx1"/>
                </a:solidFill>
              </a:rPr>
              <a:t>G2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smtClean="0">
                <a:solidFill>
                  <a:schemeClr val="tx1"/>
                </a:solidFill>
              </a:rPr>
              <a:t>– uczniowie z autyzmem 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defRPr/>
            </a:pPr>
            <a:r>
              <a:rPr lang="pl-PL" sz="2400" dirty="0" smtClean="0">
                <a:solidFill>
                  <a:schemeClr val="tx1"/>
                </a:solidFill>
              </a:rPr>
              <a:t>G4</a:t>
            </a:r>
            <a:r>
              <a:rPr lang="pl-PL" sz="2400" dirty="0">
                <a:solidFill>
                  <a:schemeClr val="tx1"/>
                </a:solidFill>
              </a:rPr>
              <a:t>, </a:t>
            </a:r>
            <a:r>
              <a:rPr lang="pl-PL" sz="2400" dirty="0" smtClean="0">
                <a:solidFill>
                  <a:schemeClr val="tx1"/>
                </a:solidFill>
              </a:rPr>
              <a:t>G5 – uczniowie niedowidzący</a:t>
            </a:r>
          </a:p>
          <a:p>
            <a:pPr marL="274637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None/>
              <a:defRPr/>
            </a:pPr>
            <a:r>
              <a:rPr lang="pl-PL" sz="2400" dirty="0">
                <a:solidFill>
                  <a:schemeClr val="tx1"/>
                </a:solidFill>
              </a:rPr>
              <a:t>c</a:t>
            </a:r>
            <a:r>
              <a:rPr lang="pl-PL" sz="2400" dirty="0" smtClean="0">
                <a:solidFill>
                  <a:schemeClr val="tx1"/>
                </a:solidFill>
              </a:rPr>
              <a:t>zyli arkusze o treści standardowej są oceniane w tych samych zespołach, a zatem można je zapakować </a:t>
            </a:r>
            <a:r>
              <a:rPr lang="pl-PL" sz="2400" dirty="0">
                <a:solidFill>
                  <a:schemeClr val="tx1"/>
                </a:solidFill>
              </a:rPr>
              <a:t>do jednej </a:t>
            </a:r>
            <a:r>
              <a:rPr lang="pl-PL" sz="2400" dirty="0" smtClean="0">
                <a:solidFill>
                  <a:schemeClr val="tx1"/>
                </a:solidFill>
              </a:rPr>
              <a:t>koperty (jeśli ci uczniowie byli w jednej sali) </a:t>
            </a:r>
          </a:p>
          <a:p>
            <a:pPr marL="274637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None/>
              <a:defRPr/>
            </a:pPr>
            <a:endParaRPr lang="pl-PL" sz="2400" dirty="0">
              <a:solidFill>
                <a:schemeClr val="tx1"/>
              </a:solidFill>
            </a:endParaRP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defRPr/>
            </a:pPr>
            <a:r>
              <a:rPr lang="pl-PL" sz="2400" dirty="0" smtClean="0">
                <a:solidFill>
                  <a:schemeClr val="tx1"/>
                </a:solidFill>
              </a:rPr>
              <a:t>G7 – niesłyszący i niedosłyszący, 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defRPr/>
            </a:pPr>
            <a:r>
              <a:rPr lang="pl-PL" sz="2400" dirty="0" smtClean="0">
                <a:solidFill>
                  <a:schemeClr val="tx1"/>
                </a:solidFill>
              </a:rPr>
              <a:t>G8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smtClean="0">
                <a:solidFill>
                  <a:schemeClr val="tx1"/>
                </a:solidFill>
              </a:rPr>
              <a:t>– niepełnosprawni intelektualnie, 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defRPr/>
            </a:pPr>
            <a:r>
              <a:rPr lang="pl-PL" sz="2400" dirty="0" smtClean="0">
                <a:solidFill>
                  <a:schemeClr val="tx1"/>
                </a:solidFill>
              </a:rPr>
              <a:t>GQ – uczniowie z mózgowym porażeniem, 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defRPr/>
            </a:pPr>
            <a:r>
              <a:rPr lang="pl-PL" sz="2400" dirty="0" smtClean="0">
                <a:solidFill>
                  <a:schemeClr val="tx1"/>
                </a:solidFill>
              </a:rPr>
              <a:t>GC – cudzoziemcy</a:t>
            </a:r>
          </a:p>
          <a:p>
            <a:pPr marL="274637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None/>
              <a:defRPr/>
            </a:pPr>
            <a:r>
              <a:rPr lang="pl-PL" sz="2400" dirty="0">
                <a:solidFill>
                  <a:schemeClr val="tx1"/>
                </a:solidFill>
              </a:rPr>
              <a:t>c</a:t>
            </a:r>
            <a:r>
              <a:rPr lang="pl-PL" sz="2400" dirty="0" smtClean="0">
                <a:solidFill>
                  <a:schemeClr val="tx1"/>
                </a:solidFill>
              </a:rPr>
              <a:t>zyli arkusze o treści dostosowanej są sprawdzane </a:t>
            </a:r>
          </a:p>
          <a:p>
            <a:pPr marL="274637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None/>
              <a:defRPr/>
            </a:pPr>
            <a:r>
              <a:rPr lang="pl-PL" sz="2400" dirty="0" smtClean="0">
                <a:solidFill>
                  <a:schemeClr val="tx1"/>
                </a:solidFill>
              </a:rPr>
              <a:t>w specjalnie przeszkolonych zespołach i </a:t>
            </a:r>
            <a:r>
              <a:rPr lang="pl-PL" sz="2400" u="sng" dirty="0" smtClean="0">
                <a:solidFill>
                  <a:schemeClr val="tx1"/>
                </a:solidFill>
              </a:rPr>
              <a:t>nie powinno się ich pakować z arkuszami o treści standardowej</a:t>
            </a:r>
            <a:r>
              <a:rPr lang="pl-PL" sz="2400" dirty="0" smtClean="0">
                <a:solidFill>
                  <a:schemeClr val="tx1"/>
                </a:solidFill>
              </a:rPr>
              <a:t>.</a:t>
            </a:r>
          </a:p>
          <a:p>
            <a:pPr marL="182563"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  <a:defRPr/>
            </a:pPr>
            <a:endParaRPr lang="pl-PL" sz="2000" spc="10" dirty="0" smtClean="0">
              <a:solidFill>
                <a:schemeClr val="tx1"/>
              </a:solidFill>
            </a:endParaRPr>
          </a:p>
          <a:p>
            <a:pPr marL="182880" indent="-18288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anose="05000000000000000000" pitchFamily="2" charset="2"/>
              <a:buNone/>
              <a:defRPr/>
            </a:pPr>
            <a:endParaRPr lang="pl-PL" dirty="0" smtClean="0">
              <a:solidFill>
                <a:schemeClr val="tx1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 rot="16200000">
            <a:off x="8184437" y="679730"/>
            <a:ext cx="1175311" cy="273050"/>
          </a:xfrm>
        </p:spPr>
        <p:txBody>
          <a:bodyPr/>
          <a:lstStyle/>
          <a:p>
            <a:pPr>
              <a:defRPr/>
            </a:pPr>
            <a:fld id="{2B4DFD32-0ED8-4171-83E6-AAE8CD14F240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OKE Warszawa</a:t>
            </a:r>
            <a:endParaRPr lang="pl-PL" dirty="0"/>
          </a:p>
        </p:txBody>
      </p:sp>
      <p:sp>
        <p:nvSpPr>
          <p:cNvPr id="58374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B05CF5-B23C-4ABB-AC31-85FF3852FCBC}" type="slidenum">
              <a:rPr lang="pl-PL" smtClean="0">
                <a:latin typeface="Verdana" panose="020B0604030504040204" pitchFamily="34" charset="0"/>
              </a:rPr>
              <a:pPr/>
              <a:t>43</a:t>
            </a:fld>
            <a:endParaRPr lang="pl-PL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245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D24470-D042-4E44-BF19-8A25AD0DB9E4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7C4967-5DA2-49F5-8A4A-7B513E2E6D08}" type="slidenum">
              <a:rPr lang="pl-PL" smtClean="0"/>
              <a:pPr>
                <a:defRPr/>
              </a:pPr>
              <a:t>44</a:t>
            </a:fld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228600" y="457200"/>
            <a:ext cx="7859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3399"/>
                </a:solidFill>
              </a:rPr>
              <a:t>Przykład rozliczenia materiałów egzaminacyjnych po pierwszym dniu egzaminu – protokół </a:t>
            </a:r>
            <a:r>
              <a:rPr lang="pl-PL" b="1" dirty="0" smtClean="0">
                <a:solidFill>
                  <a:srgbClr val="003399"/>
                </a:solidFill>
              </a:rPr>
              <a:t>przekazania/odbioru </a:t>
            </a:r>
            <a:r>
              <a:rPr lang="pl-PL" dirty="0" smtClean="0">
                <a:solidFill>
                  <a:srgbClr val="003399"/>
                </a:solidFill>
              </a:rPr>
              <a:t>(dostępny w systemie wymiany plików)</a:t>
            </a:r>
            <a:endParaRPr lang="pl-PL" dirty="0">
              <a:solidFill>
                <a:srgbClr val="003399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/>
          <a:srcRect l="24159" t="22336" r="24991" b="33446"/>
          <a:stretch/>
        </p:blipFill>
        <p:spPr>
          <a:xfrm>
            <a:off x="685800" y="2133600"/>
            <a:ext cx="7010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5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404813"/>
            <a:ext cx="7269163" cy="7762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>
                <a:solidFill>
                  <a:srgbClr val="003399"/>
                </a:solidFill>
              </a:rPr>
              <a:t>k</a:t>
            </a:r>
            <a:r>
              <a:rPr lang="pl-PL" dirty="0" smtClean="0">
                <a:solidFill>
                  <a:srgbClr val="003399"/>
                </a:solidFill>
              </a:rPr>
              <a:t>operty zwrotne </a:t>
            </a:r>
          </a:p>
        </p:txBody>
      </p:sp>
      <p:sp>
        <p:nvSpPr>
          <p:cNvPr id="4" name="Symbol zastępczy daty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D849B67-A78D-43B4-881B-9993D6182AE6}" type="datetime1">
              <a:rPr lang="pl-PL">
                <a:solidFill>
                  <a:schemeClr val="tx2">
                    <a:lumMod val="40000"/>
                    <a:lumOff val="60000"/>
                  </a:schemeClr>
                </a:solidFill>
              </a:rPr>
              <a:pPr>
                <a:defRPr/>
              </a:pPr>
              <a:t>2018-04-04</a:t>
            </a:fld>
            <a:endParaRPr lang="pl-PL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>
                <a:solidFill>
                  <a:schemeClr val="tx2">
                    <a:lumMod val="40000"/>
                    <a:lumOff val="60000"/>
                  </a:schemeClr>
                </a:solidFill>
              </a:rPr>
              <a:t>OKE Warszawa</a:t>
            </a:r>
          </a:p>
        </p:txBody>
      </p:sp>
      <p:sp>
        <p:nvSpPr>
          <p:cNvPr id="288773" name="Symbol zastępczy numeru slajdu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6D7A6D-4FCE-4E98-BAD0-CE16F8336742}" type="slidenum">
              <a:rPr lang="pl-PL" altLang="pl-PL" smtClean="0">
                <a:latin typeface="Verdana" panose="020B0604030504040204" pitchFamily="34" charset="0"/>
              </a:rPr>
              <a:pPr/>
              <a:t>45</a:t>
            </a:fld>
            <a:endParaRPr lang="pl-PL" altLang="pl-PL" smtClean="0">
              <a:latin typeface="Verdana" panose="020B0604030504040204" pitchFamily="34" charset="0"/>
            </a:endParaRPr>
          </a:p>
        </p:txBody>
      </p:sp>
      <p:graphicFrame>
        <p:nvGraphicFramePr>
          <p:cNvPr id="285821" name="Group 1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873731"/>
              </p:ext>
            </p:extLst>
          </p:nvPr>
        </p:nvGraphicFramePr>
        <p:xfrm>
          <a:off x="76200" y="1295400"/>
          <a:ext cx="8229600" cy="4781550"/>
        </p:xfrm>
        <a:graphic>
          <a:graphicData uri="http://schemas.openxmlformats.org/drawingml/2006/table">
            <a:tbl>
              <a:tblPr/>
              <a:tblGrid>
                <a:gridCol w="2619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8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21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159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127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0638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5081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50813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153987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7465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293688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150812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150813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150812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150813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382587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642938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500062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  <a:gridCol w="396875">
                  <a:extLst>
                    <a:ext uri="{9D8B030D-6E8A-4147-A177-3AD203B41FA5}">
                      <a16:colId xmlns:a16="http://schemas.microsoft.com/office/drawing/2014/main" xmlns="" val="2002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24"/>
                    </a:ext>
                  </a:extLst>
                </a:gridCol>
              </a:tblGrid>
              <a:tr h="127017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9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6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7517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9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6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Numer sali</a:t>
                      </a:r>
                      <a:endParaRPr kumimoji="0" lang="pl-PL" altLang="pl-PL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6813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17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EGZAMIN GIMNAZJALNY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MATEMATYKA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pl-PL" alt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6813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15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pl-PL" altLang="pl-PL" sz="16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MV Boli" panose="02000500030200090000" pitchFamily="2" charset="0"/>
                        </a:rPr>
                        <a:t>ZESZYTY ZADAŃ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0551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20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8938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5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Część egzaminu</a:t>
                      </a:r>
                      <a:endParaRPr kumimoji="0" lang="pl-PL" altLang="pl-PL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5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Zakres / Typ arkusza</a:t>
                      </a:r>
                      <a:endParaRPr kumimoji="0" lang="pl-PL" altLang="pl-PL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6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Kod sesji</a:t>
                      </a:r>
                      <a:endParaRPr kumimoji="0" lang="pl-PL" altLang="pl-PL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8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Liczba arkuszy /kart*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55750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Symbol arkusza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</a:t>
                      </a:r>
                      <a:endParaRPr kumimoji="0" lang="pl-PL" alt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kumimoji="0" lang="pl-PL" alt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5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15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8771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19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2587">
                <a:tc gridSpan="25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73164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rowSpan="3" gridSpan="11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Miejsce na kod szkoły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8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44482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1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8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745587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1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8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31780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11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1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31780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8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1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79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6150" y="365125"/>
            <a:ext cx="7269163" cy="777875"/>
          </a:xfrm>
        </p:spPr>
        <p:txBody>
          <a:bodyPr/>
          <a:lstStyle/>
          <a:p>
            <a:pPr>
              <a:defRPr/>
            </a:pPr>
            <a:r>
              <a:rPr lang="pl-PL" dirty="0">
                <a:solidFill>
                  <a:srgbClr val="003399"/>
                </a:solidFill>
              </a:rPr>
              <a:t>k</a:t>
            </a:r>
            <a:r>
              <a:rPr lang="pl-PL" dirty="0" smtClean="0">
                <a:solidFill>
                  <a:srgbClr val="003399"/>
                </a:solidFill>
              </a:rPr>
              <a:t>operty zwrotne</a:t>
            </a:r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AD24470-D042-4E44-BF19-8A25AD0DB9E4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OKE Warszawa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21112-66CB-45B9-AA22-D313784640DC}" type="slidenum">
              <a:rPr lang="pl-PL" smtClean="0"/>
              <a:pPr>
                <a:defRPr/>
              </a:pPr>
              <a:t>46</a:t>
            </a:fld>
            <a:endParaRPr lang="pl-PL"/>
          </a:p>
        </p:txBody>
      </p:sp>
      <p:graphicFrame>
        <p:nvGraphicFramePr>
          <p:cNvPr id="287867" name="Group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007194"/>
              </p:ext>
            </p:extLst>
          </p:nvPr>
        </p:nvGraphicFramePr>
        <p:xfrm>
          <a:off x="304800" y="1600200"/>
          <a:ext cx="7924800" cy="4759009"/>
        </p:xfrm>
        <a:graphic>
          <a:graphicData uri="http://schemas.openxmlformats.org/drawingml/2006/table">
            <a:tbl>
              <a:tblPr/>
              <a:tblGrid>
                <a:gridCol w="800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5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60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60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413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444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714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721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4605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4763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4605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14605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66725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66725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14605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146050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146050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146050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147637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336550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565150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439738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146050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  <a:gridCol w="1023937">
                  <a:extLst>
                    <a:ext uri="{9D8B030D-6E8A-4147-A177-3AD203B41FA5}">
                      <a16:colId xmlns:a16="http://schemas.microsoft.com/office/drawing/2014/main" xmlns="" val="20023"/>
                    </a:ext>
                  </a:extLst>
                </a:gridCol>
              </a:tblGrid>
              <a:tr h="103188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9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5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4625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9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5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Numer sali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2300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16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EGZAMIN GIMNAZJALNY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MATEMATYKA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5974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14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MV Boli" panose="02000500030200090000" pitchFamily="2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MV Boli" panose="02000500030200090000" pitchFamily="2" charset="0"/>
                        </a:rPr>
                        <a:t>KARTY ROZWIĄZAŃ ZADAŃ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3363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19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5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Część egzaminu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5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Zakres / Typ arkusza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5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Kod sesji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8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Liczba arkuszy /kart* </a:t>
                      </a:r>
                      <a:endParaRPr kumimoji="0" lang="pl-PL" alt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00088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Symbol arkusza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5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27000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18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6050">
                <a:tc gridSpan="24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11188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rowSpan="3" gridSpan="11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Miejsce na kod szkoły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7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15888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1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7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611188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1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7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36525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11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1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36525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8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1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248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404813"/>
            <a:ext cx="7269163" cy="7762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>
                <a:solidFill>
                  <a:srgbClr val="003399"/>
                </a:solidFill>
              </a:rPr>
              <a:t>k</a:t>
            </a:r>
            <a:r>
              <a:rPr lang="pl-PL" dirty="0" smtClean="0">
                <a:solidFill>
                  <a:srgbClr val="003399"/>
                </a:solidFill>
              </a:rPr>
              <a:t>operty zwrotne </a:t>
            </a:r>
          </a:p>
        </p:txBody>
      </p:sp>
      <p:sp>
        <p:nvSpPr>
          <p:cNvPr id="4" name="Symbol zastępczy daty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D849B67-A78D-43B4-881B-9993D6182AE6}" type="datetime1">
              <a:rPr lang="pl-PL">
                <a:solidFill>
                  <a:schemeClr val="tx2">
                    <a:lumMod val="40000"/>
                    <a:lumOff val="60000"/>
                  </a:schemeClr>
                </a:solidFill>
              </a:rPr>
              <a:pPr>
                <a:defRPr/>
              </a:pPr>
              <a:t>2018-04-04</a:t>
            </a:fld>
            <a:endParaRPr lang="pl-PL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>
                <a:solidFill>
                  <a:schemeClr val="tx2">
                    <a:lumMod val="40000"/>
                    <a:lumOff val="60000"/>
                  </a:schemeClr>
                </a:solidFill>
              </a:rPr>
              <a:t>OKE Warszawa</a:t>
            </a:r>
          </a:p>
        </p:txBody>
      </p:sp>
      <p:sp>
        <p:nvSpPr>
          <p:cNvPr id="288773" name="Symbol zastępczy numeru slajdu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6D7A6D-4FCE-4E98-BAD0-CE16F8336742}" type="slidenum">
              <a:rPr lang="pl-PL" altLang="pl-PL" smtClean="0">
                <a:latin typeface="Verdana" panose="020B0604030504040204" pitchFamily="34" charset="0"/>
              </a:rPr>
              <a:pPr/>
              <a:t>47</a:t>
            </a:fld>
            <a:endParaRPr lang="pl-PL" altLang="pl-PL" smtClean="0">
              <a:latin typeface="Verdana" panose="020B0604030504040204" pitchFamily="34" charset="0"/>
            </a:endParaRPr>
          </a:p>
        </p:txBody>
      </p:sp>
      <p:graphicFrame>
        <p:nvGraphicFramePr>
          <p:cNvPr id="285821" name="Group 1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312978"/>
              </p:ext>
            </p:extLst>
          </p:nvPr>
        </p:nvGraphicFramePr>
        <p:xfrm>
          <a:off x="76200" y="1295400"/>
          <a:ext cx="8229600" cy="4781550"/>
        </p:xfrm>
        <a:graphic>
          <a:graphicData uri="http://schemas.openxmlformats.org/drawingml/2006/table">
            <a:tbl>
              <a:tblPr/>
              <a:tblGrid>
                <a:gridCol w="2619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8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21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159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127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0638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5081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50813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153987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7465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293688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150812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150813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150812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150813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382587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642938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500062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  <a:gridCol w="396875">
                  <a:extLst>
                    <a:ext uri="{9D8B030D-6E8A-4147-A177-3AD203B41FA5}">
                      <a16:colId xmlns:a16="http://schemas.microsoft.com/office/drawing/2014/main" xmlns="" val="2002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24"/>
                    </a:ext>
                  </a:extLst>
                </a:gridCol>
              </a:tblGrid>
              <a:tr h="127017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9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6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7517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9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6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Numer sali</a:t>
                      </a:r>
                      <a:endParaRPr kumimoji="0" lang="pl-PL" altLang="pl-PL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6813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17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EGZAMIN GIMNAZJALNY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MATEMATYKA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pl-PL" alt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6813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15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KARTY ODPOWIEDZI</a:t>
                      </a:r>
                      <a:endParaRPr kumimoji="0" lang="pl-PL" altLang="pl-PL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0551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20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8938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5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Część egzaminu</a:t>
                      </a:r>
                      <a:endParaRPr kumimoji="0" lang="pl-PL" altLang="pl-PL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5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Zakres / Typ arkusza</a:t>
                      </a:r>
                      <a:endParaRPr kumimoji="0" lang="pl-PL" altLang="pl-PL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6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Kod sesji</a:t>
                      </a:r>
                      <a:endParaRPr kumimoji="0" lang="pl-PL" altLang="pl-PL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8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Liczba arkuszy /kart*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55750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Symbol arkusza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</a:t>
                      </a:r>
                      <a:endParaRPr kumimoji="0" lang="pl-PL" alt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kumimoji="0" lang="pl-PL" alt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5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15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8771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19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2587">
                <a:tc gridSpan="25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73164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rowSpan="3" gridSpan="11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Miejsce na kod szkoły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8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44482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1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8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745587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1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8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31780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11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1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31780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8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1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129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6150" y="365125"/>
            <a:ext cx="7269163" cy="777875"/>
          </a:xfrm>
        </p:spPr>
        <p:txBody>
          <a:bodyPr/>
          <a:lstStyle/>
          <a:p>
            <a:pPr>
              <a:defRPr/>
            </a:pPr>
            <a:r>
              <a:rPr lang="pl-PL" dirty="0">
                <a:solidFill>
                  <a:srgbClr val="003399"/>
                </a:solidFill>
              </a:rPr>
              <a:t>k</a:t>
            </a:r>
            <a:r>
              <a:rPr lang="pl-PL" dirty="0" smtClean="0">
                <a:solidFill>
                  <a:srgbClr val="003399"/>
                </a:solidFill>
              </a:rPr>
              <a:t>operty zwrotne</a:t>
            </a:r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AD24470-D042-4E44-BF19-8A25AD0DB9E4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OKE Warszawa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6D02D-8D63-4A83-98BF-B3C531BA266F}" type="slidenum">
              <a:rPr lang="pl-PL" smtClean="0"/>
              <a:pPr>
                <a:defRPr/>
              </a:pPr>
              <a:t>48</a:t>
            </a:fld>
            <a:endParaRPr lang="pl-PL"/>
          </a:p>
        </p:txBody>
      </p:sp>
      <p:graphicFrame>
        <p:nvGraphicFramePr>
          <p:cNvPr id="286843" name="Group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601834"/>
              </p:ext>
            </p:extLst>
          </p:nvPr>
        </p:nvGraphicFramePr>
        <p:xfrm>
          <a:off x="300038" y="1214695"/>
          <a:ext cx="7924800" cy="5042854"/>
        </p:xfrm>
        <a:graphic>
          <a:graphicData uri="http://schemas.openxmlformats.org/drawingml/2006/table">
            <a:tbl>
              <a:tblPr/>
              <a:tblGrid>
                <a:gridCol w="800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5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60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60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413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444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714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721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4605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4763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4605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14605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66725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66725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14605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146050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146050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146050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147637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336550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565150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439738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146050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  <a:gridCol w="1023937">
                  <a:extLst>
                    <a:ext uri="{9D8B030D-6E8A-4147-A177-3AD203B41FA5}">
                      <a16:colId xmlns:a16="http://schemas.microsoft.com/office/drawing/2014/main" xmlns="" val="20023"/>
                    </a:ext>
                  </a:extLst>
                </a:gridCol>
              </a:tblGrid>
              <a:tr h="103188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9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5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4625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9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5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Numer sali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2300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16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EGZAMIN GIMNAZJALNY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MATEMATYKA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5974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14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V Boli" panose="02000500030200090000" pitchFamily="2" charset="0"/>
                        <a:cs typeface="MV Boli" panose="02000500030200090000" pitchFamily="2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ARKUSZ</a:t>
                      </a: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V Boli" panose="02000500030200090000" pitchFamily="2" charset="0"/>
                        <a:cs typeface="MV Boli" panose="02000500030200090000" pitchFamily="2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3363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19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V Boli" panose="02000500030200090000" pitchFamily="2" charset="0"/>
                          <a:ea typeface="+mn-ea"/>
                          <a:cs typeface="MV Boli" panose="02000500030200090000" pitchFamily="2" charset="0"/>
                        </a:rPr>
                        <a:t>Praca wykonana z nauczycielem wspomagającym oraz nagranie</a:t>
                      </a:r>
                      <a:r>
                        <a:rPr kumimoji="0" lang="pl-PL" altLang="pl-PL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V Boli" panose="02000500030200090000" pitchFamily="2" charset="0"/>
                          <a:ea typeface="+mn-ea"/>
                          <a:cs typeface="MV Boli" panose="02000500030200090000" pitchFamily="2" charset="0"/>
                        </a:rPr>
                        <a:t> 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5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Część egzaminu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5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Zakres / Typ arkusza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5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Kod sesji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8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Liczba arkuszy /kart*</a:t>
                      </a:r>
                      <a:endParaRPr kumimoji="0" lang="pl-PL" alt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00088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Symbol arkusza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5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27000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18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6050">
                <a:tc gridSpan="24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11188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rowSpan="3" gridSpan="11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Miejsce na kod szkoły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7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15888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1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7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611188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1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7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36525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11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1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36525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8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1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4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6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4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1200">
                          <a:solidFill>
                            <a:srgbClr val="595959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06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4E134E-E490-4536-959B-8D48BA844AF9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12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60420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F096105-0D43-40D1-A7F5-440CD24A5716}" type="slidenum">
              <a:rPr lang="pl-PL" smtClean="0">
                <a:latin typeface="Verdana" panose="020B0604030504040204" pitchFamily="34" charset="0"/>
              </a:rPr>
              <a:pPr/>
              <a:t>49</a:t>
            </a:fld>
            <a:endParaRPr lang="pl-PL" smtClean="0">
              <a:latin typeface="Verdana" panose="020B0604030504040204" pitchFamily="34" charset="0"/>
            </a:endParaRPr>
          </a:p>
        </p:txBody>
      </p:sp>
      <p:graphicFrame>
        <p:nvGraphicFramePr>
          <p:cNvPr id="110604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195143"/>
              </p:ext>
            </p:extLst>
          </p:nvPr>
        </p:nvGraphicFramePr>
        <p:xfrm>
          <a:off x="228600" y="1370014"/>
          <a:ext cx="8256308" cy="5325882"/>
        </p:xfrm>
        <a:graphic>
          <a:graphicData uri="http://schemas.openxmlformats.org/drawingml/2006/table">
            <a:tbl>
              <a:tblPr/>
              <a:tblGrid>
                <a:gridCol w="82563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25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DOKUMENTACJA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20000"/>
                        <a:buFont typeface="Wingdings" pitchFamily="2" charset="2"/>
                        <a:buChar char="ü"/>
                        <a:tabLst/>
                      </a:pPr>
                      <a:r>
                        <a:rPr kumimoji="0" lang="pl-PL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Protokół przekazania/odbioru materiałów egzaminacyjnych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20000"/>
                        <a:buFont typeface="Wingdings" pitchFamily="2" charset="2"/>
                        <a:buChar char="ü"/>
                        <a:tabLst/>
                      </a:pPr>
                      <a:endParaRPr kumimoji="0" lang="pl-PL" sz="16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20000"/>
                        <a:buFont typeface="Wingdings" pitchFamily="2" charset="2"/>
                        <a:buChar char="ü"/>
                        <a:tabLst/>
                      </a:pPr>
                      <a:r>
                        <a:rPr kumimoji="0" lang="pl-PL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Protokoły zbiorcze</a:t>
                      </a: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przebiegu części egzaminu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</a:t>
                      </a:r>
                      <a:r>
                        <a:rPr kumimoji="0" lang="pl-PL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ałączniki 9a, 9b, 9c z SWP (</a:t>
                      </a: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 czerwcu </a:t>
                      </a:r>
                      <a:r>
                        <a:rPr kumimoji="0" lang="pl-PL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9a, 9b, 9c z Informacji o sposobie organizacji…)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zawierające wykazy uczniów, którzy nie przystąpili do zakresu/części egzaminu z przyczyn losowych lub zdrowotnych lub go przerwali (tab.A3) i uczniów, którym unieważniono egzamin (tab. A4)</a:t>
                      </a: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20000"/>
                        <a:buFont typeface="Wingdings" pitchFamily="2" charset="2"/>
                        <a:buChar char="ü"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Zweryfikowane listy zdających ze wszystkich </a:t>
                      </a:r>
                      <a:r>
                        <a:rPr kumimoji="0" lang="pl-PL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sal</a:t>
                      </a: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egzaminacyjnych </a:t>
                      </a: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(wydruki z Hermesa przekazane szkołom przez OKE)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20000"/>
                        <a:buFont typeface="Wingdings" pitchFamily="2" charset="2"/>
                        <a:buChar char="ü"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Kopie zaświadczeń stwierdzających uzyskanie tytułu laureata konkursu przedmiotowego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20000"/>
                        <a:buFont typeface="Wingdings" pitchFamily="2" charset="2"/>
                        <a:buChar char="ü"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Decyzja/e o przerwaniu i unieważnieniu egzaminu uczniowi/uczniom – </a:t>
                      </a:r>
                      <a:r>
                        <a:rPr kumimoji="0" lang="pl-PL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Załącznik nr 11</a:t>
                      </a: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pl-PL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wraz z zestawem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20000"/>
                        <a:buFont typeface="Wingdings" pitchFamily="2" charset="2"/>
                        <a:buChar char="ü"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Kopia specyfikacji zawartości przesyłki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60427" name="Text Box 8"/>
          <p:cNvSpPr txBox="1">
            <a:spLocks noChangeArrowheads="1"/>
          </p:cNvSpPr>
          <p:nvPr/>
        </p:nvSpPr>
        <p:spPr bwMode="auto">
          <a:xfrm>
            <a:off x="663575" y="1365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/>
          </a:p>
        </p:txBody>
      </p:sp>
      <p:sp>
        <p:nvSpPr>
          <p:cNvPr id="60428" name="Text Box 9"/>
          <p:cNvSpPr txBox="1">
            <a:spLocks noChangeArrowheads="1"/>
          </p:cNvSpPr>
          <p:nvPr/>
        </p:nvSpPr>
        <p:spPr bwMode="auto">
          <a:xfrm>
            <a:off x="228600" y="188913"/>
            <a:ext cx="7848600" cy="112871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sz="2800" b="1" smtClean="0">
                <a:solidFill>
                  <a:srgbClr val="003399"/>
                </a:solidFill>
              </a:rPr>
              <a:t>KOPERTA NR 1</a:t>
            </a:r>
            <a:endParaRPr lang="pl-PL" sz="2800" b="1" i="1" dirty="0">
              <a:solidFill>
                <a:srgbClr val="003399"/>
              </a:solidFill>
            </a:endParaRPr>
          </a:p>
          <a:p>
            <a:pPr eaLnBrk="1" hangingPunct="1"/>
            <a:r>
              <a:rPr lang="pl-PL" sz="2000" i="1" smtClean="0">
                <a:solidFill>
                  <a:srgbClr val="003399"/>
                </a:solidFill>
              </a:rPr>
              <a:t>Niezaklejona papierowa koperta formatu A4 z pieczątką szkoły, </a:t>
            </a:r>
            <a:endParaRPr lang="pl-PL" sz="2000" i="1" dirty="0">
              <a:solidFill>
                <a:srgbClr val="003399"/>
              </a:solidFill>
            </a:endParaRPr>
          </a:p>
          <a:p>
            <a:pPr eaLnBrk="1" hangingPunct="1"/>
            <a:r>
              <a:rPr lang="pl-PL" sz="2000" i="1" smtClean="0">
                <a:solidFill>
                  <a:srgbClr val="003399"/>
                </a:solidFill>
              </a:rPr>
              <a:t>z wyraźnie zapisanym kodem szkoły i napisem</a:t>
            </a:r>
            <a:r>
              <a:rPr lang="pl-PL" sz="2000" i="1" dirty="0">
                <a:solidFill>
                  <a:srgbClr val="003399"/>
                </a:solidFill>
              </a:rPr>
              <a:t>:</a:t>
            </a:r>
            <a:endParaRPr lang="pl-PL" sz="20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7986713" cy="6400799"/>
          </a:xfrm>
        </p:spPr>
        <p:txBody>
          <a:bodyPr>
            <a:normAutofit/>
          </a:bodyPr>
          <a:lstStyle/>
          <a:p>
            <a:r>
              <a:rPr lang="pl-PL" sz="2200" b="0" i="1" dirty="0">
                <a:solidFill>
                  <a:schemeClr val="tx2"/>
                </a:solidFill>
              </a:rPr>
              <a:t>Rozporządzenie Ministra Edukacji Narodowej z dnia 21 grudnia 2016 r. w sprawie szczegółowych warunków i sposobu przeprowadzania egzaminu gimnazjalnego i egzaminu maturalnego </a:t>
            </a:r>
            <a:r>
              <a:rPr lang="pl-PL" sz="2200" b="0" dirty="0">
                <a:solidFill>
                  <a:schemeClr val="tx2"/>
                </a:solidFill>
              </a:rPr>
              <a:t>(Dz. U. z 2016 r. poz. 2223)</a:t>
            </a:r>
            <a:br>
              <a:rPr lang="pl-PL" sz="2200" b="0" dirty="0">
                <a:solidFill>
                  <a:schemeClr val="tx2"/>
                </a:solidFill>
              </a:rPr>
            </a:br>
            <a:r>
              <a:rPr lang="pl-PL" sz="2200" b="0" dirty="0" smtClean="0">
                <a:solidFill>
                  <a:srgbClr val="1F497D"/>
                </a:solidFill>
              </a:rPr>
              <a:t/>
            </a:r>
            <a:br>
              <a:rPr lang="pl-PL" sz="2200" b="0" dirty="0" smtClean="0">
                <a:solidFill>
                  <a:srgbClr val="1F497D"/>
                </a:solidFill>
              </a:rPr>
            </a:br>
            <a:r>
              <a:rPr lang="pl-PL" sz="2200" b="0" dirty="0">
                <a:solidFill>
                  <a:srgbClr val="1F497D"/>
                </a:solidFill>
              </a:rPr>
              <a:t/>
            </a:r>
            <a:br>
              <a:rPr lang="pl-PL" sz="2200" b="0" dirty="0">
                <a:solidFill>
                  <a:srgbClr val="1F497D"/>
                </a:solidFill>
              </a:rPr>
            </a:br>
            <a:r>
              <a:rPr lang="pl-PL" sz="2200" b="0" dirty="0" smtClean="0">
                <a:solidFill>
                  <a:srgbClr val="1F497D"/>
                </a:solidFill>
              </a:rPr>
              <a:t/>
            </a:r>
            <a:br>
              <a:rPr lang="pl-PL" sz="2200" b="0" dirty="0" smtClean="0">
                <a:solidFill>
                  <a:srgbClr val="1F497D"/>
                </a:solidFill>
              </a:rPr>
            </a:br>
            <a:r>
              <a:rPr lang="pl-PL" sz="2200" b="0" dirty="0" smtClean="0">
                <a:solidFill>
                  <a:srgbClr val="1F497D"/>
                </a:solidFill>
              </a:rPr>
              <a:t/>
            </a:r>
            <a:br>
              <a:rPr lang="pl-PL" sz="2200" b="0" dirty="0" smtClean="0">
                <a:solidFill>
                  <a:srgbClr val="1F497D"/>
                </a:solidFill>
              </a:rPr>
            </a:br>
            <a:r>
              <a:rPr lang="pl-PL" sz="2200" b="0" dirty="0">
                <a:solidFill>
                  <a:srgbClr val="1F497D"/>
                </a:solidFill>
              </a:rPr>
              <a:t/>
            </a:r>
            <a:br>
              <a:rPr lang="pl-PL" sz="2200" b="0" dirty="0">
                <a:solidFill>
                  <a:srgbClr val="1F497D"/>
                </a:solidFill>
              </a:rPr>
            </a:br>
            <a:r>
              <a:rPr lang="pl-PL" sz="2200" b="0" dirty="0" smtClean="0">
                <a:solidFill>
                  <a:srgbClr val="1F497D"/>
                </a:solidFill>
              </a:rPr>
              <a:t/>
            </a:r>
            <a:br>
              <a:rPr lang="pl-PL" sz="2200" b="0" dirty="0" smtClean="0">
                <a:solidFill>
                  <a:srgbClr val="1F497D"/>
                </a:solidFill>
              </a:rPr>
            </a:br>
            <a:r>
              <a:rPr lang="pl-PL" sz="2200" b="0" dirty="0" smtClean="0">
                <a:solidFill>
                  <a:srgbClr val="1F497D"/>
                </a:solidFill>
              </a:rPr>
              <a:t/>
            </a:r>
            <a:br>
              <a:rPr lang="pl-PL" sz="2200" b="0" dirty="0" smtClean="0">
                <a:solidFill>
                  <a:srgbClr val="1F497D"/>
                </a:solidFill>
              </a:rPr>
            </a:br>
            <a:r>
              <a:rPr lang="pl-PL" sz="2200" b="0" dirty="0" smtClean="0">
                <a:solidFill>
                  <a:srgbClr val="1F497D"/>
                </a:solidFill>
              </a:rPr>
              <a:t/>
            </a:r>
            <a:br>
              <a:rPr lang="pl-PL" sz="2200" b="0" dirty="0" smtClean="0">
                <a:solidFill>
                  <a:srgbClr val="1F497D"/>
                </a:solidFill>
              </a:rPr>
            </a:br>
            <a:r>
              <a:rPr lang="pl-PL" sz="2200" b="0" dirty="0">
                <a:solidFill>
                  <a:srgbClr val="1F497D"/>
                </a:solidFill>
              </a:rPr>
              <a:t/>
            </a:r>
            <a:br>
              <a:rPr lang="pl-PL" sz="2200" b="0" dirty="0">
                <a:solidFill>
                  <a:srgbClr val="1F497D"/>
                </a:solidFill>
              </a:rPr>
            </a:br>
            <a:r>
              <a:rPr lang="pl-PL" sz="2200" b="0" dirty="0" smtClean="0">
                <a:solidFill>
                  <a:srgbClr val="1F497D"/>
                </a:solidFill>
              </a:rPr>
              <a:t/>
            </a:r>
            <a:br>
              <a:rPr lang="pl-PL" sz="2200" b="0" dirty="0" smtClean="0">
                <a:solidFill>
                  <a:srgbClr val="1F497D"/>
                </a:solidFill>
              </a:rPr>
            </a:br>
            <a:r>
              <a:rPr lang="pl-PL" sz="2200" b="0" dirty="0">
                <a:solidFill>
                  <a:srgbClr val="1F497D"/>
                </a:solidFill>
              </a:rPr>
              <a:t/>
            </a:r>
            <a:br>
              <a:rPr lang="pl-PL" sz="2200" b="0" dirty="0">
                <a:solidFill>
                  <a:srgbClr val="1F497D"/>
                </a:solidFill>
              </a:rPr>
            </a:br>
            <a:r>
              <a:rPr lang="pl-PL" sz="2200" b="0" dirty="0" smtClean="0">
                <a:solidFill>
                  <a:srgbClr val="1F497D"/>
                </a:solidFill>
              </a:rPr>
              <a:t/>
            </a:r>
            <a:br>
              <a:rPr lang="pl-PL" sz="2200" b="0" dirty="0" smtClean="0">
                <a:solidFill>
                  <a:srgbClr val="1F497D"/>
                </a:solidFill>
              </a:rPr>
            </a:br>
            <a:r>
              <a:rPr lang="pl-PL" sz="2200" b="0" dirty="0">
                <a:solidFill>
                  <a:srgbClr val="1F497D"/>
                </a:solidFill>
              </a:rPr>
              <a:t/>
            </a:r>
            <a:br>
              <a:rPr lang="pl-PL" sz="2200" b="0" dirty="0">
                <a:solidFill>
                  <a:srgbClr val="1F497D"/>
                </a:solidFill>
              </a:rPr>
            </a:br>
            <a:r>
              <a:rPr lang="pl-PL" sz="2200" b="0" dirty="0" smtClean="0">
                <a:solidFill>
                  <a:srgbClr val="1F497D"/>
                </a:solidFill>
              </a:rPr>
              <a:t/>
            </a:r>
            <a:br>
              <a:rPr lang="pl-PL" sz="2200" b="0" dirty="0" smtClean="0">
                <a:solidFill>
                  <a:srgbClr val="1F497D"/>
                </a:solidFill>
              </a:rPr>
            </a:br>
            <a:r>
              <a:rPr lang="pl-PL" sz="2200" b="0" dirty="0" smtClean="0">
                <a:solidFill>
                  <a:srgbClr val="1F497D"/>
                </a:solidFill>
              </a:rPr>
              <a:t/>
            </a:r>
            <a:br>
              <a:rPr lang="pl-PL" sz="2200" b="0" dirty="0" smtClean="0">
                <a:solidFill>
                  <a:srgbClr val="1F497D"/>
                </a:solidFill>
              </a:rPr>
            </a:br>
            <a:r>
              <a:rPr lang="pl-PL" sz="2200" b="0" dirty="0" smtClean="0">
                <a:solidFill>
                  <a:srgbClr val="1F497D"/>
                </a:solidFill>
              </a:rPr>
              <a:t/>
            </a:r>
            <a:br>
              <a:rPr lang="pl-PL" sz="2200" b="0" dirty="0" smtClean="0">
                <a:solidFill>
                  <a:srgbClr val="1F497D"/>
                </a:solidFill>
              </a:rPr>
            </a:br>
            <a:endParaRPr lang="pl-PL" sz="2200" b="0" i="1" dirty="0">
              <a:solidFill>
                <a:srgbClr val="1F497D"/>
              </a:solidFill>
            </a:endParaRP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D24470-D042-4E44-BF19-8A25AD0DB9E4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7C4967-5DA2-49F5-8A4A-7B513E2E6D08}" type="slidenum">
              <a:rPr lang="pl-PL" smtClean="0"/>
              <a:pPr>
                <a:defRPr/>
              </a:pPr>
              <a:t>5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/>
          <a:srcRect l="25833" t="12963" r="27500" b="7037"/>
          <a:stretch/>
        </p:blipFill>
        <p:spPr>
          <a:xfrm>
            <a:off x="1337734" y="1600200"/>
            <a:ext cx="5215466" cy="50291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Łącznik prosty ze strzałką 9"/>
          <p:cNvCxnSpPr/>
          <p:nvPr/>
        </p:nvCxnSpPr>
        <p:spPr>
          <a:xfrm flipH="1">
            <a:off x="3429000" y="1519303"/>
            <a:ext cx="304800" cy="2057400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ipsa 11"/>
          <p:cNvSpPr/>
          <p:nvPr/>
        </p:nvSpPr>
        <p:spPr>
          <a:xfrm>
            <a:off x="1600200" y="3576703"/>
            <a:ext cx="4800600" cy="690497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582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03238"/>
            <a:ext cx="7878763" cy="8524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dirty="0" smtClean="0">
                <a:solidFill>
                  <a:srgbClr val="003399"/>
                </a:solidFill>
              </a:rPr>
              <a:t>Uwaga!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24000"/>
            <a:ext cx="8153400" cy="495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182880" indent="-18288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pl-PL" dirty="0" smtClean="0">
                <a:solidFill>
                  <a:schemeClr val="tx1"/>
                </a:solidFill>
              </a:rPr>
              <a:t>W wykazie osób nieobecnych </a:t>
            </a:r>
            <a:r>
              <a:rPr lang="pl-PL" u="sng" dirty="0" smtClean="0">
                <a:solidFill>
                  <a:schemeClr val="tx1"/>
                </a:solidFill>
              </a:rPr>
              <a:t>nie umieszczamy</a:t>
            </a:r>
            <a:r>
              <a:rPr lang="pl-PL" dirty="0" smtClean="0">
                <a:solidFill>
                  <a:schemeClr val="tx1"/>
                </a:solidFill>
              </a:rPr>
              <a:t> : </a:t>
            </a:r>
          </a:p>
          <a:p>
            <a:pPr lvl="1" indent="-18288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  <a:defRPr/>
            </a:pPr>
            <a:r>
              <a:rPr lang="pl-PL" sz="2000" dirty="0">
                <a:solidFill>
                  <a:schemeClr val="tx1"/>
                </a:solidFill>
              </a:rPr>
              <a:t>u</a:t>
            </a:r>
            <a:r>
              <a:rPr lang="pl-PL" sz="2000" dirty="0" smtClean="0">
                <a:solidFill>
                  <a:schemeClr val="tx1"/>
                </a:solidFill>
              </a:rPr>
              <a:t>czniów zwolnionych decyzją dyrektora OKE, </a:t>
            </a:r>
          </a:p>
          <a:p>
            <a:pPr lvl="1" indent="-18288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  <a:defRPr/>
            </a:pPr>
            <a:r>
              <a:rPr lang="pl-PL" sz="2000" dirty="0" smtClean="0">
                <a:solidFill>
                  <a:schemeClr val="tx1"/>
                </a:solidFill>
              </a:rPr>
              <a:t>laureatów konkursów przedmiotowych,</a:t>
            </a:r>
          </a:p>
          <a:p>
            <a:pPr lvl="1" indent="-18288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  <a:defRPr/>
            </a:pPr>
            <a:r>
              <a:rPr lang="pl-PL" sz="2000" dirty="0" smtClean="0">
                <a:solidFill>
                  <a:schemeClr val="tx1"/>
                </a:solidFill>
              </a:rPr>
              <a:t>uczniów, którzy przerwali naukę lub zostali przeniesieni do innej szkoły (powinni zostać wykreśleni z list Hermesa).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pl-PL" dirty="0" smtClean="0">
              <a:solidFill>
                <a:schemeClr val="tx1"/>
              </a:solidFill>
            </a:endParaRPr>
          </a:p>
          <a:p>
            <a:pPr marL="182880" indent="-18288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pl-PL" dirty="0" smtClean="0">
                <a:solidFill>
                  <a:schemeClr val="tx1"/>
                </a:solidFill>
              </a:rPr>
              <a:t>Jeśli </a:t>
            </a:r>
            <a:r>
              <a:rPr lang="pl-PL" i="1" dirty="0" smtClean="0">
                <a:solidFill>
                  <a:schemeClr val="tx1"/>
                </a:solidFill>
              </a:rPr>
              <a:t>Załączniki 9a lub </a:t>
            </a:r>
            <a:r>
              <a:rPr lang="pl-PL" i="1" dirty="0">
                <a:solidFill>
                  <a:schemeClr val="tx1"/>
                </a:solidFill>
              </a:rPr>
              <a:t>9</a:t>
            </a:r>
            <a:r>
              <a:rPr lang="pl-PL" i="1" dirty="0" smtClean="0">
                <a:solidFill>
                  <a:schemeClr val="tx1"/>
                </a:solidFill>
              </a:rPr>
              <a:t>b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i="1" dirty="0" smtClean="0">
                <a:solidFill>
                  <a:schemeClr val="tx1"/>
                </a:solidFill>
              </a:rPr>
              <a:t>lub 9c</a:t>
            </a:r>
            <a:r>
              <a:rPr lang="pl-PL" dirty="0" smtClean="0">
                <a:solidFill>
                  <a:schemeClr val="tx1"/>
                </a:solidFill>
              </a:rPr>
              <a:t> zawierają </a:t>
            </a:r>
            <a:r>
              <a:rPr lang="pl-PL" b="1" dirty="0" smtClean="0">
                <a:solidFill>
                  <a:schemeClr val="tx1"/>
                </a:solidFill>
              </a:rPr>
              <a:t>wypełnione</a:t>
            </a:r>
            <a:r>
              <a:rPr lang="pl-PL" dirty="0" smtClean="0">
                <a:solidFill>
                  <a:schemeClr val="tx1"/>
                </a:solidFill>
              </a:rPr>
              <a:t> wykazy uczniów, którzy będą przystępować w czerwcu do egzaminu należy na KOPERCIE NR 1 napisać czerwonym kolorem drukowaną </a:t>
            </a:r>
            <a:r>
              <a:rPr lang="pl-PL" b="1" dirty="0" smtClean="0">
                <a:solidFill>
                  <a:schemeClr val="tx1"/>
                </a:solidFill>
              </a:rPr>
              <a:t>literę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b="1" dirty="0" smtClean="0">
                <a:solidFill>
                  <a:srgbClr val="C00000"/>
                </a:solidFill>
              </a:rPr>
              <a:t>N 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pl-PL" b="1" dirty="0" smtClean="0">
              <a:solidFill>
                <a:srgbClr val="C00000"/>
              </a:solidFill>
            </a:endParaRPr>
          </a:p>
          <a:p>
            <a:pPr marL="182880" indent="-18288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pl-PL" dirty="0" smtClean="0">
                <a:solidFill>
                  <a:schemeClr val="tx1"/>
                </a:solidFill>
              </a:rPr>
              <a:t>W przypadku zauważonych na listach Hermesa błędów, dotyczących ewidencji lub danych osobowych uczniów, należy odręcznie nanieść poprawki i na KOPERCIE NR 1 napisać czerwonym kolorem drukowaną </a:t>
            </a:r>
            <a:r>
              <a:rPr lang="pl-PL" b="1" dirty="0" smtClean="0">
                <a:solidFill>
                  <a:schemeClr val="tx1"/>
                </a:solidFill>
              </a:rPr>
              <a:t>literę </a:t>
            </a:r>
            <a:r>
              <a:rPr lang="pl-PL" sz="2800" b="1" dirty="0" smtClean="0">
                <a:solidFill>
                  <a:srgbClr val="C00000"/>
                </a:solidFill>
              </a:rPr>
              <a:t>H</a:t>
            </a:r>
            <a:endParaRPr lang="pl-PL" b="1" dirty="0" smtClean="0">
              <a:solidFill>
                <a:srgbClr val="C000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 rot="16200000">
            <a:off x="8192511" y="777875"/>
            <a:ext cx="1219200" cy="273050"/>
          </a:xfrm>
        </p:spPr>
        <p:txBody>
          <a:bodyPr/>
          <a:lstStyle/>
          <a:p>
            <a:pPr>
              <a:defRPr/>
            </a:pPr>
            <a:fld id="{5A8B6608-9642-4D99-906A-4A769733097A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OKE Warszawa</a:t>
            </a:r>
            <a:endParaRPr lang="pl-PL" dirty="0"/>
          </a:p>
        </p:txBody>
      </p:sp>
      <p:sp>
        <p:nvSpPr>
          <p:cNvPr id="62470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02D78F4-F9D9-4937-84AC-2936F07DDA19}" type="slidenum">
              <a:rPr lang="pl-PL" smtClean="0">
                <a:latin typeface="Verdana" panose="020B0604030504040204" pitchFamily="34" charset="0"/>
              </a:rPr>
              <a:pPr/>
              <a:t>50</a:t>
            </a:fld>
            <a:endParaRPr lang="pl-PL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075723-D6DE-4C05-983F-88F16B70BDD4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12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64516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3665076-2279-4B8A-83C8-B04B846ECC7D}" type="slidenum">
              <a:rPr lang="pl-PL" smtClean="0">
                <a:latin typeface="Verdana" panose="020B0604030504040204" pitchFamily="34" charset="0"/>
              </a:rPr>
              <a:pPr/>
              <a:t>51</a:t>
            </a:fld>
            <a:endParaRPr lang="pl-PL" smtClean="0">
              <a:latin typeface="Verdana" panose="020B0604030504040204" pitchFamily="34" charset="0"/>
            </a:endParaRPr>
          </a:p>
        </p:txBody>
      </p:sp>
      <p:graphicFrame>
        <p:nvGraphicFramePr>
          <p:cNvPr id="11469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588266"/>
              </p:ext>
            </p:extLst>
          </p:nvPr>
        </p:nvGraphicFramePr>
        <p:xfrm>
          <a:off x="457200" y="1828800"/>
          <a:ext cx="7391400" cy="3816350"/>
        </p:xfrm>
        <a:graphic>
          <a:graphicData uri="http://schemas.openxmlformats.org/drawingml/2006/table">
            <a:tbl>
              <a:tblPr/>
              <a:tblGrid>
                <a:gridCol w="7391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81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l-PL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NIEWYKORZYSTANE ARKUSZE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oraz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NIEWYKORZYSTANE BEZPIECZNE KOPERTY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l-PL" sz="18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Liczba arkuszy: …...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Liczba kopert: …..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64523" name="Text Box 8"/>
          <p:cNvSpPr txBox="1">
            <a:spLocks noChangeArrowheads="1"/>
          </p:cNvSpPr>
          <p:nvPr/>
        </p:nvSpPr>
        <p:spPr bwMode="auto">
          <a:xfrm>
            <a:off x="1143000" y="1524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/>
          </a:p>
        </p:txBody>
      </p:sp>
      <p:sp>
        <p:nvSpPr>
          <p:cNvPr id="64524" name="Text Box 9"/>
          <p:cNvSpPr txBox="1">
            <a:spLocks noChangeArrowheads="1"/>
          </p:cNvSpPr>
          <p:nvPr/>
        </p:nvSpPr>
        <p:spPr bwMode="auto">
          <a:xfrm>
            <a:off x="457200" y="334963"/>
            <a:ext cx="7391400" cy="112871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sz="2800" b="1" smtClean="0">
                <a:solidFill>
                  <a:srgbClr val="003399"/>
                </a:solidFill>
              </a:rPr>
              <a:t>KOPERTA NR 2</a:t>
            </a:r>
            <a:endParaRPr lang="pl-PL" sz="2800" b="1" i="1" dirty="0">
              <a:solidFill>
                <a:srgbClr val="003399"/>
              </a:solidFill>
            </a:endParaRPr>
          </a:p>
          <a:p>
            <a:pPr eaLnBrk="1" hangingPunct="1"/>
            <a:r>
              <a:rPr lang="pl-PL" sz="2000" i="1" smtClean="0">
                <a:solidFill>
                  <a:srgbClr val="003399"/>
                </a:solidFill>
              </a:rPr>
              <a:t>Niezaklejona papierowa koperta formatu A4 z pieczątką szkoły, </a:t>
            </a:r>
            <a:r>
              <a:rPr lang="pl-PL" sz="2000" i="1">
                <a:solidFill>
                  <a:srgbClr val="003399"/>
                </a:solidFill>
              </a:rPr>
              <a:t/>
            </a:r>
            <a:br>
              <a:rPr lang="pl-PL" sz="2000" i="1">
                <a:solidFill>
                  <a:srgbClr val="003399"/>
                </a:solidFill>
              </a:rPr>
            </a:br>
            <a:r>
              <a:rPr lang="pl-PL" sz="2000" i="1" smtClean="0">
                <a:solidFill>
                  <a:srgbClr val="003399"/>
                </a:solidFill>
              </a:rPr>
              <a:t>z wyraźnie zapisanym kodem szkoły i napisem</a:t>
            </a:r>
            <a:r>
              <a:rPr lang="pl-PL" sz="2000" i="1" dirty="0">
                <a:solidFill>
                  <a:srgbClr val="003399"/>
                </a:solidFill>
              </a:rPr>
              <a:t>:</a:t>
            </a:r>
            <a:endParaRPr lang="pl-PL" sz="2000" dirty="0">
              <a:solidFill>
                <a:srgbClr val="003399"/>
              </a:solidFill>
            </a:endParaRPr>
          </a:p>
        </p:txBody>
      </p:sp>
      <p:sp>
        <p:nvSpPr>
          <p:cNvPr id="64525" name="Line 10"/>
          <p:cNvSpPr>
            <a:spLocks noChangeShapeType="1"/>
          </p:cNvSpPr>
          <p:nvPr/>
        </p:nvSpPr>
        <p:spPr bwMode="auto">
          <a:xfrm flipH="1">
            <a:off x="4716463" y="1268413"/>
            <a:ext cx="792162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28600"/>
            <a:ext cx="7376864" cy="533400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1F497D"/>
                </a:solidFill>
              </a:rPr>
              <a:t>Po egzaminie – harmonogram działań </a:t>
            </a:r>
            <a:endParaRPr lang="pl-PL" sz="2800" dirty="0">
              <a:solidFill>
                <a:srgbClr val="0000FF"/>
              </a:solidFill>
            </a:endParaRPr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6059249"/>
              </p:ext>
            </p:extLst>
          </p:nvPr>
        </p:nvGraphicFramePr>
        <p:xfrm>
          <a:off x="208755" y="838201"/>
          <a:ext cx="8051565" cy="5721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64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356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595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2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Termin</a:t>
                      </a:r>
                      <a:endParaRPr lang="pl-P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Zadanie/Działanie</a:t>
                      </a:r>
                      <a:endParaRPr lang="pl-P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Załączniki</a:t>
                      </a:r>
                    </a:p>
                    <a:p>
                      <a:pPr marL="0" algn="ctr" defTabSz="914400" rtl="0" eaLnBrk="1" latinLnBrk="0" hangingPunct="1"/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(dokumentowanie)</a:t>
                      </a:r>
                      <a:endParaRPr lang="pl-PL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3860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 13.06</a:t>
                      </a:r>
                      <a:endParaRPr lang="pl-P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Przekazanie do OKE wniosku</a:t>
                      </a:r>
                      <a:r>
                        <a:rPr lang="pl-PL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 zwolnienie z obowiązku przystąpienia do egzaminu gimnazjalnego (części, zakresu)</a:t>
                      </a:r>
                      <a:endParaRPr lang="pl-P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l-PL" sz="18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Załącznik 2b</a:t>
                      </a:r>
                      <a:endParaRPr lang="pl-PL" sz="18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3860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15.06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Odebranie od</a:t>
                      </a:r>
                      <a:r>
                        <a:rPr lang="pl-PL" sz="18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OKE </a:t>
                      </a:r>
                      <a:r>
                        <a:rPr lang="pl-PL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zaświadczeń/informacji</a:t>
                      </a:r>
                      <a:r>
                        <a:rPr lang="pl-PL" sz="18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 szczegółowych wynikach egzaminu gimnazjalnego</a:t>
                      </a:r>
                      <a:endParaRPr lang="pl-PL" sz="18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0" i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772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 20.06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Przekazanie</a:t>
                      </a:r>
                      <a:r>
                        <a:rPr lang="pl-PL" sz="18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do OKE wykazu uczniów, którzy nie otrzymali pozytywnych ocen klasyfikacyjnych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(zaświadczenia osób, które nie ukończyły</a:t>
                      </a:r>
                      <a:r>
                        <a:rPr lang="pl-PL" baseline="0" dirty="0" smtClean="0"/>
                        <a:t> trzeciej klasy, należy odesłać do OKE, ALE wstrzymać odesłanie, jeśli zdają oni egzaminy poprawkowe).</a:t>
                      </a:r>
                      <a:endParaRPr lang="pl-PL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98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22.06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Wydanie zaświadczeń/informacji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B8D26-81FD-4D30-858F-55C6582FF9A7}" type="datetime1">
              <a:rPr lang="pl-PL" smtClean="0"/>
              <a:pPr/>
              <a:t>2018-04-04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OKE w Warszawie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931897F-8F23-433E-A660-EFF8D3EDA506}" type="slidenum">
              <a:rPr lang="pl-PL" smtClean="0"/>
              <a:pPr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958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ytuł 1"/>
          <p:cNvSpPr>
            <a:spLocks noGrp="1"/>
          </p:cNvSpPr>
          <p:nvPr>
            <p:ph type="title"/>
          </p:nvPr>
        </p:nvSpPr>
        <p:spPr>
          <a:xfrm>
            <a:off x="228600" y="277813"/>
            <a:ext cx="7924800" cy="11398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dirty="0" smtClean="0">
                <a:solidFill>
                  <a:srgbClr val="003399"/>
                </a:solidFill>
              </a:rPr>
              <a:t>Redystrybucja arkuszy egzaminacyjnych - Płock</a:t>
            </a:r>
            <a:r>
              <a:rPr lang="pl-PL" sz="1800" dirty="0">
                <a:solidFill>
                  <a:srgbClr val="003399"/>
                </a:solidFill>
              </a:rPr>
              <a:t/>
            </a:r>
            <a:br>
              <a:rPr lang="pl-PL" sz="1800" dirty="0">
                <a:solidFill>
                  <a:srgbClr val="003399"/>
                </a:solidFill>
              </a:rPr>
            </a:br>
            <a:r>
              <a:rPr lang="pl-PL" sz="1800" dirty="0" smtClean="0">
                <a:solidFill>
                  <a:srgbClr val="003399"/>
                </a:solidFill>
              </a:rPr>
              <a:t>18, 19, 20 </a:t>
            </a:r>
            <a:r>
              <a:rPr lang="pl-PL" sz="1800" dirty="0">
                <a:solidFill>
                  <a:srgbClr val="003399"/>
                </a:solidFill>
              </a:rPr>
              <a:t>kwietnia </a:t>
            </a:r>
            <a:r>
              <a:rPr lang="pl-PL" sz="1800" dirty="0" smtClean="0">
                <a:solidFill>
                  <a:srgbClr val="003399"/>
                </a:solidFill>
              </a:rPr>
              <a:t>2018 </a:t>
            </a:r>
            <a:r>
              <a:rPr lang="pl-PL" sz="1800" dirty="0">
                <a:solidFill>
                  <a:srgbClr val="003399"/>
                </a:solidFill>
              </a:rPr>
              <a:t>r. – </a:t>
            </a:r>
            <a:r>
              <a:rPr lang="pl-PL" sz="1800" dirty="0" smtClean="0">
                <a:solidFill>
                  <a:srgbClr val="003399"/>
                </a:solidFill>
              </a:rPr>
              <a:t>do godz. 15.30</a:t>
            </a:r>
          </a:p>
        </p:txBody>
      </p:sp>
      <p:graphicFrame>
        <p:nvGraphicFramePr>
          <p:cNvPr id="7" name="Symbol zastępczy tabeli 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909080443"/>
              </p:ext>
            </p:extLst>
          </p:nvPr>
        </p:nvGraphicFramePr>
        <p:xfrm>
          <a:off x="228600" y="1600200"/>
          <a:ext cx="7924800" cy="42910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10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995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441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71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smtClean="0">
                          <a:effectLst/>
                        </a:rPr>
                        <a:t>Adres punktu redystrybucji</a:t>
                      </a:r>
                      <a:endParaRPr lang="pl-PL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dirty="0">
                          <a:effectLst/>
                        </a:rPr>
                        <a:t>Powiat/dzielnica</a:t>
                      </a:r>
                      <a:endParaRPr lang="pl-PL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1691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r>
                        <a:rPr lang="pl-PL" sz="1100" smtClean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400" b="1" smtClean="0">
                          <a:effectLst/>
                        </a:rPr>
                        <a:t>Zespół Szkół nr 2 </a:t>
                      </a:r>
                      <a:endParaRPr lang="pl-PL" sz="2400" b="1" dirty="0" smtClean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400" b="1" smtClean="0">
                          <a:effectLst/>
                        </a:rPr>
                        <a:t>w Płocku</a:t>
                      </a:r>
                      <a:endParaRPr lang="pl-PL" sz="24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400" b="1">
                          <a:effectLst/>
                        </a:rPr>
                        <a:t>ul</a:t>
                      </a:r>
                      <a:r>
                        <a:rPr lang="pl-PL" sz="2400" b="1" smtClean="0">
                          <a:effectLst/>
                        </a:rPr>
                        <a:t>. Chopina 62</a:t>
                      </a:r>
                      <a:endParaRPr lang="pl-PL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400" b="1" dirty="0" smtClean="0">
                          <a:effectLst/>
                        </a:rPr>
                        <a:t>płocki,</a:t>
                      </a:r>
                      <a:endParaRPr lang="pl-PL" sz="24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400" b="1" dirty="0">
                          <a:effectLst/>
                        </a:rPr>
                        <a:t>sierpecki</a:t>
                      </a:r>
                      <a:endParaRPr lang="pl-PL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1691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r>
                        <a:rPr lang="pl-PL" sz="1100" smtClean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400" b="1" dirty="0" smtClean="0">
                          <a:effectLst/>
                        </a:rPr>
                        <a:t>Szkoła Podstawowa nr 12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400" b="1" dirty="0" smtClean="0">
                          <a:effectLst/>
                        </a:rPr>
                        <a:t>w Płocku</a:t>
                      </a:r>
                      <a:endParaRPr lang="pl-PL" sz="24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400" b="1" dirty="0">
                          <a:effectLst/>
                        </a:rPr>
                        <a:t>ul</a:t>
                      </a:r>
                      <a:r>
                        <a:rPr lang="pl-PL" sz="2400" b="1" dirty="0" smtClean="0">
                          <a:effectLst/>
                        </a:rPr>
                        <a:t>. Brzozowa 3</a:t>
                      </a:r>
                      <a:endParaRPr lang="pl-PL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400" b="1" dirty="0">
                          <a:effectLst/>
                        </a:rPr>
                        <a:t>m</a:t>
                      </a:r>
                      <a:r>
                        <a:rPr lang="pl-PL" sz="2400" b="1" dirty="0" smtClean="0">
                          <a:effectLst/>
                        </a:rPr>
                        <a:t>. Płock,</a:t>
                      </a:r>
                      <a:endParaRPr lang="pl-PL" sz="24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400" b="1" dirty="0">
                          <a:effectLst/>
                        </a:rPr>
                        <a:t>gostyniński</a:t>
                      </a:r>
                      <a:endParaRPr lang="pl-PL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AAD3E0-C921-457D-8FEC-06C764D1D450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72727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527570D-51BC-4C6C-9994-C9F4CE684B53}" type="slidenum">
              <a:rPr lang="pl-PL" smtClean="0">
                <a:latin typeface="Verdana" panose="020B0604030504040204" pitchFamily="34" charset="0"/>
              </a:rPr>
              <a:pPr/>
              <a:t>53</a:t>
            </a:fld>
            <a:endParaRPr lang="pl-PL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ytuł 1"/>
          <p:cNvSpPr>
            <a:spLocks noGrp="1"/>
          </p:cNvSpPr>
          <p:nvPr>
            <p:ph type="title"/>
          </p:nvPr>
        </p:nvSpPr>
        <p:spPr>
          <a:xfrm>
            <a:off x="152400" y="277813"/>
            <a:ext cx="8001000" cy="11398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dirty="0" smtClean="0">
                <a:solidFill>
                  <a:srgbClr val="003399"/>
                </a:solidFill>
              </a:rPr>
              <a:t>Redystrybucja arkuszy egzaminacyjnych - Ciechanów</a:t>
            </a:r>
            <a:r>
              <a:rPr lang="pl-PL" sz="1800" dirty="0" smtClean="0">
                <a:solidFill>
                  <a:srgbClr val="003399"/>
                </a:solidFill>
              </a:rPr>
              <a:t/>
            </a:r>
            <a:br>
              <a:rPr lang="pl-PL" sz="1800" dirty="0" smtClean="0">
                <a:solidFill>
                  <a:srgbClr val="003399"/>
                </a:solidFill>
              </a:rPr>
            </a:br>
            <a:r>
              <a:rPr lang="pl-PL" sz="1800" dirty="0" smtClean="0">
                <a:solidFill>
                  <a:srgbClr val="003399"/>
                </a:solidFill>
              </a:rPr>
              <a:t>18, 19, 20 </a:t>
            </a:r>
            <a:r>
              <a:rPr lang="pl-PL" sz="1800" dirty="0">
                <a:solidFill>
                  <a:srgbClr val="003399"/>
                </a:solidFill>
              </a:rPr>
              <a:t>kwietnia </a:t>
            </a:r>
            <a:r>
              <a:rPr lang="pl-PL" sz="1800" dirty="0" smtClean="0">
                <a:solidFill>
                  <a:srgbClr val="003399"/>
                </a:solidFill>
              </a:rPr>
              <a:t>2018 </a:t>
            </a:r>
            <a:r>
              <a:rPr lang="pl-PL" sz="1800" dirty="0">
                <a:solidFill>
                  <a:srgbClr val="003399"/>
                </a:solidFill>
              </a:rPr>
              <a:t>r. – </a:t>
            </a:r>
            <a:r>
              <a:rPr lang="pl-PL" sz="1800" dirty="0" smtClean="0">
                <a:solidFill>
                  <a:srgbClr val="003399"/>
                </a:solidFill>
              </a:rPr>
              <a:t>do godz. 15.30</a:t>
            </a:r>
          </a:p>
        </p:txBody>
      </p:sp>
      <p:graphicFrame>
        <p:nvGraphicFramePr>
          <p:cNvPr id="8" name="Symbol zastępczy tabeli 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379372458"/>
              </p:ext>
            </p:extLst>
          </p:nvPr>
        </p:nvGraphicFramePr>
        <p:xfrm>
          <a:off x="152400" y="1524000"/>
          <a:ext cx="7848600" cy="41513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57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512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015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1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smtClean="0">
                          <a:effectLst/>
                        </a:rPr>
                        <a:t>Adres punktu redystrybucji</a:t>
                      </a:r>
                      <a:endParaRPr lang="pl-PL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dirty="0">
                          <a:effectLst/>
                        </a:rPr>
                        <a:t>Powiat/dzielnica</a:t>
                      </a:r>
                      <a:endParaRPr lang="pl-PL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9553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r>
                        <a:rPr lang="pl-PL" sz="1100" smtClean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dirty="0" smtClean="0">
                          <a:solidFill>
                            <a:srgbClr val="C00000"/>
                          </a:solidFill>
                          <a:effectLst/>
                        </a:rPr>
                        <a:t>Szkoła Podstawowa nr 6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dirty="0" smtClean="0">
                          <a:solidFill>
                            <a:srgbClr val="C00000"/>
                          </a:solidFill>
                          <a:effectLst/>
                        </a:rPr>
                        <a:t>w Ciechanowie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dirty="0" smtClean="0">
                          <a:solidFill>
                            <a:srgbClr val="C00000"/>
                          </a:solidFill>
                          <a:effectLst/>
                        </a:rPr>
                        <a:t>ul. 17 Stycznia 17</a:t>
                      </a:r>
                      <a:endParaRPr lang="pl-PL" sz="2000" b="1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dirty="0" smtClean="0">
                          <a:effectLst/>
                        </a:rPr>
                        <a:t>ciechanowski,</a:t>
                      </a:r>
                      <a:endParaRPr lang="pl-PL" sz="20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mławski</a:t>
                      </a:r>
                      <a:endParaRPr lang="pl-PL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3738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smtClean="0">
                          <a:effectLst/>
                        </a:rPr>
                        <a:t>Szkoła Podstawowa nr 2 </a:t>
                      </a:r>
                      <a:endParaRPr lang="pl-PL" sz="2000" b="1" dirty="0" smtClean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smtClean="0">
                          <a:effectLst/>
                        </a:rPr>
                        <a:t>w Płońsku</a:t>
                      </a:r>
                      <a:endParaRPr lang="pl-PL" sz="20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</a:rPr>
                        <a:t>ul</a:t>
                      </a:r>
                      <a:r>
                        <a:rPr lang="pl-PL" sz="2000" b="1" smtClean="0">
                          <a:effectLst/>
                        </a:rPr>
                        <a:t>. Wieczorków 30</a:t>
                      </a:r>
                      <a:endParaRPr lang="pl-PL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dirty="0" smtClean="0">
                          <a:effectLst/>
                        </a:rPr>
                        <a:t>płoński,</a:t>
                      </a:r>
                      <a:endParaRPr lang="pl-PL" sz="20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żuromiński</a:t>
                      </a:r>
                      <a:endParaRPr lang="pl-PL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3738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smtClean="0">
                          <a:effectLst/>
                        </a:rPr>
                        <a:t>Szkoła Podstawowa nr 3 </a:t>
                      </a:r>
                      <a:endParaRPr lang="pl-PL" sz="2000" b="1" dirty="0" smtClean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smtClean="0">
                          <a:effectLst/>
                        </a:rPr>
                        <a:t>w Pułtusku</a:t>
                      </a:r>
                      <a:endParaRPr lang="pl-PL" sz="20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</a:rPr>
                        <a:t>ul</a:t>
                      </a:r>
                      <a:r>
                        <a:rPr lang="pl-PL" sz="2000" b="1" smtClean="0">
                          <a:effectLst/>
                        </a:rPr>
                        <a:t>. Tysiąclecia 14</a:t>
                      </a:r>
                      <a:endParaRPr lang="pl-PL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dirty="0" smtClean="0">
                          <a:effectLst/>
                        </a:rPr>
                        <a:t>pułtuski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AAD3E0-C921-457D-8FEC-06C764D1D450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70683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1DAE917-8922-4CEF-A6D6-E18DD0037B9F}" type="slidenum">
              <a:rPr lang="pl-PL" smtClean="0">
                <a:latin typeface="Verdana" panose="020B0604030504040204" pitchFamily="34" charset="0"/>
              </a:rPr>
              <a:pPr/>
              <a:t>54</a:t>
            </a:fld>
            <a:endParaRPr lang="pl-PL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ytuł 1"/>
          <p:cNvSpPr>
            <a:spLocks noGrp="1"/>
          </p:cNvSpPr>
          <p:nvPr>
            <p:ph type="title"/>
          </p:nvPr>
        </p:nvSpPr>
        <p:spPr>
          <a:xfrm>
            <a:off x="228600" y="277813"/>
            <a:ext cx="7924800" cy="998071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dirty="0" smtClean="0">
                <a:solidFill>
                  <a:srgbClr val="003399"/>
                </a:solidFill>
              </a:rPr>
              <a:t>Redystrybucja arkuszy egzaminacyjnych - Ostrołęka</a:t>
            </a:r>
            <a:br>
              <a:rPr lang="pl-PL" sz="2400" dirty="0" smtClean="0">
                <a:solidFill>
                  <a:srgbClr val="003399"/>
                </a:solidFill>
              </a:rPr>
            </a:br>
            <a:r>
              <a:rPr lang="pl-PL" sz="1800" dirty="0" smtClean="0">
                <a:solidFill>
                  <a:srgbClr val="003399"/>
                </a:solidFill>
              </a:rPr>
              <a:t>18, 19, 20 </a:t>
            </a:r>
            <a:r>
              <a:rPr lang="pl-PL" sz="1800" dirty="0">
                <a:solidFill>
                  <a:srgbClr val="003399"/>
                </a:solidFill>
              </a:rPr>
              <a:t>kwietnia </a:t>
            </a:r>
            <a:r>
              <a:rPr lang="pl-PL" sz="1800" dirty="0" smtClean="0">
                <a:solidFill>
                  <a:srgbClr val="003399"/>
                </a:solidFill>
              </a:rPr>
              <a:t>2018 </a:t>
            </a:r>
            <a:r>
              <a:rPr lang="pl-PL" sz="1800" dirty="0">
                <a:solidFill>
                  <a:srgbClr val="003399"/>
                </a:solidFill>
              </a:rPr>
              <a:t>r. – </a:t>
            </a:r>
            <a:r>
              <a:rPr lang="pl-PL" sz="1800" dirty="0" smtClean="0">
                <a:solidFill>
                  <a:srgbClr val="003399"/>
                </a:solidFill>
              </a:rPr>
              <a:t>do godz. 15.30</a:t>
            </a:r>
          </a:p>
        </p:txBody>
      </p:sp>
      <p:graphicFrame>
        <p:nvGraphicFramePr>
          <p:cNvPr id="7" name="Symbol zastępczy tabeli 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221862139"/>
              </p:ext>
            </p:extLst>
          </p:nvPr>
        </p:nvGraphicFramePr>
        <p:xfrm>
          <a:off x="228600" y="1600200"/>
          <a:ext cx="7924800" cy="46053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10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995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441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09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smtClean="0">
                          <a:effectLst/>
                        </a:rPr>
                        <a:t>Adres punktu redystrybucji</a:t>
                      </a:r>
                      <a:endParaRPr lang="pl-PL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dirty="0">
                          <a:effectLst/>
                        </a:rPr>
                        <a:t>Powiat/dzielnica</a:t>
                      </a:r>
                      <a:endParaRPr lang="pl-PL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889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+mj-lt"/>
                        <a:buAutoNum type="arabicPeriod"/>
                      </a:pP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rgbClr val="C00000"/>
                          </a:solidFill>
                          <a:effectLst/>
                        </a:rPr>
                        <a:t>Szkoła Podstawowa nr 2 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rgbClr val="C00000"/>
                          </a:solidFill>
                          <a:effectLst/>
                        </a:rPr>
                        <a:t>w Ostrołęce</a:t>
                      </a:r>
                      <a:endParaRPr lang="pl-PL" sz="1800" b="1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C00000"/>
                          </a:solidFill>
                          <a:effectLst/>
                        </a:rPr>
                        <a:t>ul</a:t>
                      </a:r>
                      <a:r>
                        <a:rPr lang="pl-PL" sz="1800" b="1" dirty="0" smtClean="0">
                          <a:solidFill>
                            <a:srgbClr val="C00000"/>
                          </a:solidFill>
                          <a:effectLst/>
                        </a:rPr>
                        <a:t>. Papiernicza</a:t>
                      </a:r>
                      <a:r>
                        <a:rPr lang="pl-PL" sz="18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 1</a:t>
                      </a:r>
                      <a:endParaRPr lang="pl-PL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</a:rPr>
                        <a:t>m</a:t>
                      </a:r>
                      <a:r>
                        <a:rPr lang="pl-PL" sz="1800" b="1" dirty="0" smtClean="0">
                          <a:effectLst/>
                        </a:rPr>
                        <a:t>. Ostrołęka,</a:t>
                      </a:r>
                      <a:endParaRPr lang="pl-PL" sz="1800" b="1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</a:rPr>
                        <a:t>ostrołęcki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198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smtClean="0">
                          <a:effectLst/>
                        </a:rPr>
                        <a:t>Szkoła Podstawowa nr 1 </a:t>
                      </a:r>
                      <a:endParaRPr lang="pl-PL" sz="1800" b="1" dirty="0" smtClean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smtClean="0">
                          <a:effectLst/>
                        </a:rPr>
                        <a:t>w Ostrowi Mazowieckiej</a:t>
                      </a:r>
                      <a:endParaRPr lang="pl-PL" sz="1800" b="1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>
                          <a:effectLst/>
                        </a:rPr>
                        <a:t>ul</a:t>
                      </a:r>
                      <a:r>
                        <a:rPr lang="pl-PL" sz="1800" b="1" smtClean="0">
                          <a:effectLst/>
                        </a:rPr>
                        <a:t>. Partyzantów 39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</a:rPr>
                        <a:t>ostrowski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9502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/>
                        </a:rPr>
                        <a:t>Zespół Szkół nr 2 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/>
                        </a:rPr>
                        <a:t>w Makowie Mazowieckim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</a:rPr>
                        <a:t>ul</a:t>
                      </a:r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/>
                        </a:rPr>
                        <a:t>. Pułaskiego</a:t>
                      </a:r>
                      <a:r>
                        <a:rPr lang="pl-PL" sz="18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15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effectLst/>
                        </a:rPr>
                        <a:t>makowski,</a:t>
                      </a:r>
                      <a:endParaRPr lang="pl-PL" sz="1800" b="1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</a:rPr>
                        <a:t>przasnyski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8848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smtClean="0">
                          <a:effectLst/>
                        </a:rPr>
                        <a:t>Szkoła Podstawowa nr 3 </a:t>
                      </a:r>
                      <a:endParaRPr lang="pl-PL" sz="1800" b="1" dirty="0" smtClean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smtClean="0">
                          <a:effectLst/>
                        </a:rPr>
                        <a:t>w</a:t>
                      </a:r>
                      <a:r>
                        <a:rPr lang="pl-PL" sz="1800" b="1" baseline="0" smtClean="0">
                          <a:effectLst/>
                        </a:rPr>
                        <a:t> </a:t>
                      </a:r>
                      <a:r>
                        <a:rPr lang="pl-PL" sz="1800" b="1" smtClean="0">
                          <a:effectLst/>
                        </a:rPr>
                        <a:t>Pułtusku</a:t>
                      </a:r>
                      <a:endParaRPr lang="pl-PL" sz="1800" b="1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>
                          <a:effectLst/>
                        </a:rPr>
                        <a:t>ul</a:t>
                      </a:r>
                      <a:r>
                        <a:rPr lang="pl-PL" sz="1800" b="1" smtClean="0">
                          <a:effectLst/>
                        </a:rPr>
                        <a:t>. Tysiąclecia 14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</a:rPr>
                        <a:t>wyszkowski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AAD3E0-C921-457D-8FEC-06C764D1D450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71711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AF1855-37EB-491D-AD60-92973A2E24C6}" type="slidenum">
              <a:rPr lang="pl-PL" smtClean="0">
                <a:latin typeface="Verdana" panose="020B0604030504040204" pitchFamily="34" charset="0"/>
              </a:rPr>
              <a:pPr/>
              <a:t>55</a:t>
            </a:fld>
            <a:endParaRPr lang="pl-PL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ytuł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001000" cy="11398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dirty="0" smtClean="0">
                <a:solidFill>
                  <a:srgbClr val="003399"/>
                </a:solidFill>
              </a:rPr>
              <a:t>Redystrybucja arkuszy egzaminacyjnych - Siedlce</a:t>
            </a:r>
            <a:r>
              <a:rPr lang="pl-PL" sz="1800" dirty="0" smtClean="0">
                <a:solidFill>
                  <a:srgbClr val="003399"/>
                </a:solidFill>
              </a:rPr>
              <a:t/>
            </a:r>
            <a:br>
              <a:rPr lang="pl-PL" sz="1800" dirty="0" smtClean="0">
                <a:solidFill>
                  <a:srgbClr val="003399"/>
                </a:solidFill>
              </a:rPr>
            </a:br>
            <a:r>
              <a:rPr lang="pl-PL" sz="1800" dirty="0" smtClean="0">
                <a:solidFill>
                  <a:srgbClr val="003399"/>
                </a:solidFill>
              </a:rPr>
              <a:t>18, 19, 20 </a:t>
            </a:r>
            <a:r>
              <a:rPr lang="pl-PL" sz="1800" dirty="0">
                <a:solidFill>
                  <a:srgbClr val="003399"/>
                </a:solidFill>
              </a:rPr>
              <a:t>kwietnia </a:t>
            </a:r>
            <a:r>
              <a:rPr lang="pl-PL" sz="1800" dirty="0" smtClean="0">
                <a:solidFill>
                  <a:srgbClr val="003399"/>
                </a:solidFill>
              </a:rPr>
              <a:t>2018 </a:t>
            </a:r>
            <a:r>
              <a:rPr lang="pl-PL" sz="1800" dirty="0">
                <a:solidFill>
                  <a:srgbClr val="003399"/>
                </a:solidFill>
              </a:rPr>
              <a:t>r. – </a:t>
            </a:r>
            <a:r>
              <a:rPr lang="pl-PL" sz="1800" dirty="0" smtClean="0">
                <a:solidFill>
                  <a:srgbClr val="003399"/>
                </a:solidFill>
              </a:rPr>
              <a:t>do godz. 15.30</a:t>
            </a:r>
          </a:p>
        </p:txBody>
      </p:sp>
      <p:graphicFrame>
        <p:nvGraphicFramePr>
          <p:cNvPr id="7" name="Symbol zastępczy tabeli 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123520267"/>
              </p:ext>
            </p:extLst>
          </p:nvPr>
        </p:nvGraphicFramePr>
        <p:xfrm>
          <a:off x="228600" y="1600200"/>
          <a:ext cx="7543800" cy="44304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31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546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359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9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smtClean="0">
                          <a:effectLst/>
                        </a:rPr>
                        <a:t>Adres punktu redystrybucji</a:t>
                      </a:r>
                      <a:endParaRPr lang="pl-PL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dirty="0">
                          <a:effectLst/>
                        </a:rPr>
                        <a:t>Powiat/dzielnica</a:t>
                      </a:r>
                      <a:endParaRPr lang="pl-PL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1266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+mj-lt"/>
                        <a:buAutoNum type="arabicPeriod"/>
                      </a:pP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smtClean="0">
                          <a:effectLst/>
                        </a:rPr>
                        <a:t>Szkoła Podstawowa nr 4 </a:t>
                      </a:r>
                      <a:endParaRPr lang="pl-PL" sz="1800" b="1" dirty="0" smtClean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smtClean="0">
                          <a:effectLst/>
                        </a:rPr>
                        <a:t>w Siedlcach</a:t>
                      </a:r>
                      <a:endParaRPr lang="pl-PL" sz="18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>
                          <a:effectLst/>
                        </a:rPr>
                        <a:t>ul</a:t>
                      </a:r>
                      <a:r>
                        <a:rPr lang="pl-PL" sz="1800" b="1" smtClean="0">
                          <a:effectLst/>
                        </a:rPr>
                        <a:t>. 10 Lutego 18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</a:rPr>
                        <a:t>m</a:t>
                      </a:r>
                      <a:r>
                        <a:rPr lang="pl-PL" sz="1800" b="1" dirty="0" smtClean="0">
                          <a:effectLst/>
                        </a:rPr>
                        <a:t>. Siedlce,</a:t>
                      </a:r>
                      <a:endParaRPr lang="pl-PL" sz="18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effectLst/>
                        </a:rPr>
                        <a:t>siedlecki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+mj-lt"/>
                        <a:buAutoNum type="arabicPeriod"/>
                      </a:pP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smtClean="0">
                          <a:effectLst/>
                        </a:rPr>
                        <a:t>Szkoła Podstawowa nr 1 </a:t>
                      </a:r>
                      <a:endParaRPr lang="pl-PL" sz="1800" b="1" dirty="0" smtClean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smtClean="0">
                          <a:effectLst/>
                        </a:rPr>
                        <a:t>w Garwolinie</a:t>
                      </a:r>
                      <a:endParaRPr lang="pl-PL" sz="18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>
                          <a:effectLst/>
                        </a:rPr>
                        <a:t>ul</a:t>
                      </a:r>
                      <a:r>
                        <a:rPr lang="pl-PL" sz="1800" b="1" smtClean="0">
                          <a:effectLst/>
                        </a:rPr>
                        <a:t>. Żwirki i Wigury 16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</a:rPr>
                        <a:t>garwoliński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5646">
                <a:tc rowSpan="2"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r>
                        <a:rPr lang="pl-PL" sz="1100" dirty="0" smtClean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effectLst/>
                        </a:rPr>
                        <a:t>Szkoła Podstawowa nr 2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effectLst/>
                        </a:rPr>
                        <a:t>w Węgrowie</a:t>
                      </a:r>
                      <a:endParaRPr lang="pl-PL" sz="18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</a:rPr>
                        <a:t>ul</a:t>
                      </a:r>
                      <a:r>
                        <a:rPr lang="pl-PL" sz="1800" b="1" dirty="0" smtClean="0">
                          <a:effectLst/>
                        </a:rPr>
                        <a:t>. Kościuszki 16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effectLst/>
                        </a:rPr>
                        <a:t>sokołowski,</a:t>
                      </a:r>
                      <a:endParaRPr lang="pl-PL" sz="18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</a:rPr>
                        <a:t>węgrowski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564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Zespół Szkół nr 1 w Łosicach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ul. Szkolna 5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łosicki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AAD3E0-C921-457D-8FEC-06C764D1D450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74779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C8E2DCB-4386-497B-8515-F3000AA0F389}" type="slidenum">
              <a:rPr lang="pl-PL" smtClean="0">
                <a:latin typeface="Verdana" panose="020B0604030504040204" pitchFamily="34" charset="0"/>
              </a:rPr>
              <a:pPr/>
              <a:t>56</a:t>
            </a:fld>
            <a:endParaRPr lang="pl-PL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ytuł 1"/>
          <p:cNvSpPr>
            <a:spLocks noGrp="1"/>
          </p:cNvSpPr>
          <p:nvPr>
            <p:ph type="title"/>
          </p:nvPr>
        </p:nvSpPr>
        <p:spPr>
          <a:xfrm>
            <a:off x="304800" y="277813"/>
            <a:ext cx="7696200" cy="11398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dirty="0" smtClean="0">
                <a:solidFill>
                  <a:srgbClr val="003399"/>
                </a:solidFill>
              </a:rPr>
              <a:t>Redystrybucja arkuszy egzaminacyjnych - Radom</a:t>
            </a:r>
            <a:r>
              <a:rPr lang="pl-PL" sz="1800" dirty="0" smtClean="0">
                <a:solidFill>
                  <a:srgbClr val="003399"/>
                </a:solidFill>
              </a:rPr>
              <a:t/>
            </a:r>
            <a:br>
              <a:rPr lang="pl-PL" sz="1800" dirty="0" smtClean="0">
                <a:solidFill>
                  <a:srgbClr val="003399"/>
                </a:solidFill>
              </a:rPr>
            </a:br>
            <a:r>
              <a:rPr lang="pl-PL" sz="1800" dirty="0" smtClean="0">
                <a:solidFill>
                  <a:srgbClr val="003399"/>
                </a:solidFill>
              </a:rPr>
              <a:t>18, 19, 20 </a:t>
            </a:r>
            <a:r>
              <a:rPr lang="pl-PL" sz="1800" dirty="0">
                <a:solidFill>
                  <a:srgbClr val="003399"/>
                </a:solidFill>
              </a:rPr>
              <a:t>kwietnia </a:t>
            </a:r>
            <a:r>
              <a:rPr lang="pl-PL" sz="1800" dirty="0" smtClean="0">
                <a:solidFill>
                  <a:srgbClr val="003399"/>
                </a:solidFill>
              </a:rPr>
              <a:t>2018 </a:t>
            </a:r>
            <a:r>
              <a:rPr lang="pl-PL" sz="1800" dirty="0">
                <a:solidFill>
                  <a:srgbClr val="003399"/>
                </a:solidFill>
              </a:rPr>
              <a:t>r. – </a:t>
            </a:r>
            <a:r>
              <a:rPr lang="pl-PL" sz="1800" dirty="0" smtClean="0">
                <a:solidFill>
                  <a:srgbClr val="003399"/>
                </a:solidFill>
              </a:rPr>
              <a:t>do godz. 15.30</a:t>
            </a:r>
          </a:p>
        </p:txBody>
      </p:sp>
      <p:graphicFrame>
        <p:nvGraphicFramePr>
          <p:cNvPr id="7" name="Symbol zastępczy tabeli 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292685998"/>
              </p:ext>
            </p:extLst>
          </p:nvPr>
        </p:nvGraphicFramePr>
        <p:xfrm>
          <a:off x="304800" y="1600200"/>
          <a:ext cx="7696200" cy="45307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57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414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100" dirty="0" smtClean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smtClean="0">
                          <a:effectLst/>
                        </a:rPr>
                        <a:t>Adres punktu redystrybucji</a:t>
                      </a:r>
                      <a:endParaRPr lang="pl-PL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dirty="0">
                          <a:effectLst/>
                        </a:rPr>
                        <a:t>Powiat/dzielnica</a:t>
                      </a:r>
                      <a:endParaRPr lang="pl-PL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8099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+mj-lt"/>
                        <a:buAutoNum type="arabicPeriod"/>
                      </a:pP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smtClean="0">
                          <a:effectLst/>
                        </a:rPr>
                        <a:t>Publiczne</a:t>
                      </a:r>
                      <a:r>
                        <a:rPr lang="pl-PL" sz="1600" b="1" baseline="0" smtClean="0">
                          <a:effectLst/>
                        </a:rPr>
                        <a:t> Gimnazjum nr 11</a:t>
                      </a:r>
                      <a:endParaRPr lang="pl-PL" sz="1600" b="1" dirty="0" smtClean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smtClean="0">
                          <a:effectLst/>
                        </a:rPr>
                        <a:t>w Radomiu</a:t>
                      </a:r>
                      <a:endParaRPr lang="pl-PL" sz="16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ul</a:t>
                      </a:r>
                      <a:r>
                        <a:rPr lang="pl-PL" sz="1600" b="1" smtClean="0">
                          <a:effectLst/>
                        </a:rPr>
                        <a:t>. Kujawska</a:t>
                      </a:r>
                      <a:r>
                        <a:rPr lang="pl-PL" sz="1600" b="1" baseline="0" smtClean="0">
                          <a:effectLst/>
                        </a:rPr>
                        <a:t> 14</a:t>
                      </a:r>
                      <a:endParaRPr lang="pl-PL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</a:rPr>
                        <a:t>lipski,</a:t>
                      </a:r>
                      <a:endParaRPr lang="pl-PL" sz="16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</a:rPr>
                        <a:t>przysuski,</a:t>
                      </a:r>
                      <a:endParaRPr lang="pl-PL" sz="16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</a:rPr>
                        <a:t>szydłowiecki,</a:t>
                      </a:r>
                      <a:endParaRPr lang="pl-PL" sz="16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zwoleński</a:t>
                      </a:r>
                      <a:endParaRPr lang="pl-PL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7520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C00000"/>
                          </a:solidFill>
                          <a:effectLst/>
                        </a:rPr>
                        <a:t>XIII</a:t>
                      </a:r>
                      <a:r>
                        <a:rPr lang="pl-PL" sz="16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 Liceum Ogólnokształcące</a:t>
                      </a:r>
                      <a:r>
                        <a:rPr lang="pl-PL" sz="1600" b="1" dirty="0" smtClean="0">
                          <a:effectLst/>
                        </a:rPr>
                        <a:t> w Radomiu</a:t>
                      </a:r>
                      <a:endParaRPr lang="pl-PL" sz="16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ul</a:t>
                      </a:r>
                      <a:r>
                        <a:rPr lang="pl-PL" sz="1600" b="1" dirty="0" smtClean="0">
                          <a:effectLst/>
                        </a:rPr>
                        <a:t>. 25 Czerwca 79</a:t>
                      </a:r>
                      <a:endParaRPr lang="pl-PL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</a:rPr>
                        <a:t>m. Radom,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</a:rPr>
                        <a:t>kozienicki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7520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C00000"/>
                          </a:solidFill>
                          <a:effectLst/>
                        </a:rPr>
                        <a:t>Publiczna</a:t>
                      </a:r>
                      <a:r>
                        <a:rPr lang="pl-PL" sz="16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 Szkoła Podstawowa nr 27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</a:rPr>
                        <a:t>w Radomiu</a:t>
                      </a:r>
                      <a:endParaRPr lang="pl-PL" sz="16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ul</a:t>
                      </a:r>
                      <a:r>
                        <a:rPr lang="pl-PL" sz="1600" b="1" dirty="0" smtClean="0">
                          <a:effectLst/>
                        </a:rPr>
                        <a:t>. Sadkowska 16</a:t>
                      </a:r>
                      <a:endParaRPr lang="pl-PL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</a:rPr>
                        <a:t>białobrzeski,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</a:rPr>
                        <a:t>radomski</a:t>
                      </a:r>
                      <a:endParaRPr lang="pl-PL" sz="1600" b="1" dirty="0" smtClean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l-PL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2761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endParaRPr lang="pl-PL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smtClean="0">
                          <a:effectLst/>
                        </a:rPr>
                        <a:t>Szkoła Podstawowa nr 1 </a:t>
                      </a:r>
                      <a:endParaRPr lang="pl-PL" sz="1600" b="1" dirty="0" smtClean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smtClean="0">
                          <a:effectLst/>
                        </a:rPr>
                        <a:t>w Grójcu</a:t>
                      </a:r>
                      <a:endParaRPr lang="pl-PL" sz="16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ul</a:t>
                      </a:r>
                      <a:r>
                        <a:rPr lang="pl-PL" sz="1600" b="1" smtClean="0">
                          <a:effectLst/>
                        </a:rPr>
                        <a:t>. Piłsudskiego 68</a:t>
                      </a:r>
                      <a:endParaRPr lang="pl-PL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grójecki</a:t>
                      </a:r>
                      <a:endParaRPr lang="pl-PL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AAD3E0-C921-457D-8FEC-06C764D1D450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73759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BC7D934-2409-4B18-8147-2DF6193FC858}" type="slidenum">
              <a:rPr lang="pl-PL" smtClean="0">
                <a:latin typeface="Verdana" panose="020B0604030504040204" pitchFamily="34" charset="0"/>
              </a:rPr>
              <a:pPr/>
              <a:t>57</a:t>
            </a:fld>
            <a:endParaRPr lang="pl-PL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ytuł 1"/>
          <p:cNvSpPr>
            <a:spLocks noGrp="1"/>
          </p:cNvSpPr>
          <p:nvPr>
            <p:ph type="title"/>
          </p:nvPr>
        </p:nvSpPr>
        <p:spPr>
          <a:xfrm>
            <a:off x="228600" y="277813"/>
            <a:ext cx="7924800" cy="11398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dirty="0">
                <a:solidFill>
                  <a:srgbClr val="003399"/>
                </a:solidFill>
              </a:rPr>
              <a:t>Redystrybucja arkuszy egzaminacyjnych – </a:t>
            </a:r>
            <a:r>
              <a:rPr lang="pl-PL" sz="2400" dirty="0" smtClean="0">
                <a:solidFill>
                  <a:srgbClr val="003399"/>
                </a:solidFill>
              </a:rPr>
              <a:t>Warszawa</a:t>
            </a:r>
            <a:br>
              <a:rPr lang="pl-PL" sz="2400" dirty="0" smtClean="0">
                <a:solidFill>
                  <a:srgbClr val="003399"/>
                </a:solidFill>
              </a:rPr>
            </a:br>
            <a:r>
              <a:rPr lang="pl-PL" sz="1800" dirty="0" smtClean="0">
                <a:solidFill>
                  <a:srgbClr val="003399"/>
                </a:solidFill>
              </a:rPr>
              <a:t>18, 19, 20 </a:t>
            </a:r>
            <a:r>
              <a:rPr lang="pl-PL" sz="1800" dirty="0">
                <a:solidFill>
                  <a:srgbClr val="003399"/>
                </a:solidFill>
              </a:rPr>
              <a:t>kwietnia </a:t>
            </a:r>
            <a:r>
              <a:rPr lang="pl-PL" sz="1800" dirty="0" smtClean="0">
                <a:solidFill>
                  <a:srgbClr val="003399"/>
                </a:solidFill>
              </a:rPr>
              <a:t>2018 </a:t>
            </a:r>
            <a:r>
              <a:rPr lang="pl-PL" sz="1800" dirty="0">
                <a:solidFill>
                  <a:srgbClr val="003399"/>
                </a:solidFill>
              </a:rPr>
              <a:t>r. – </a:t>
            </a:r>
            <a:r>
              <a:rPr lang="pl-PL" sz="1800" dirty="0" smtClean="0">
                <a:solidFill>
                  <a:srgbClr val="003399"/>
                </a:solidFill>
              </a:rPr>
              <a:t>do godz. 16.00</a:t>
            </a:r>
            <a:endParaRPr lang="pl-PL" sz="1800" dirty="0">
              <a:solidFill>
                <a:srgbClr val="003399"/>
              </a:solidFill>
            </a:endParaRPr>
          </a:p>
        </p:txBody>
      </p:sp>
      <p:graphicFrame>
        <p:nvGraphicFramePr>
          <p:cNvPr id="7" name="Symbol zastępczy tabeli 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64323211"/>
              </p:ext>
            </p:extLst>
          </p:nvPr>
        </p:nvGraphicFramePr>
        <p:xfrm>
          <a:off x="228600" y="1524000"/>
          <a:ext cx="7924801" cy="46069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10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995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441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19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800" dirty="0" smtClean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smtClean="0">
                          <a:effectLst/>
                        </a:rPr>
                        <a:t>Adres punktu redystrybucji</a:t>
                      </a:r>
                      <a:endParaRPr lang="pl-PL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dirty="0">
                          <a:effectLst/>
                        </a:rPr>
                        <a:t>Powiat/dzielnica</a:t>
                      </a:r>
                      <a:endParaRPr lang="pl-PL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720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r>
                        <a:rPr lang="pl-PL" sz="800" smtClean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rgbClr val="C00000"/>
                          </a:solidFill>
                          <a:effectLst/>
                        </a:rPr>
                        <a:t>Szkoła</a:t>
                      </a:r>
                      <a:r>
                        <a:rPr lang="pl-PL" sz="18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 Podstawowa nr 377</a:t>
                      </a:r>
                      <a:r>
                        <a:rPr lang="pl-PL" sz="1800" b="1" dirty="0" smtClean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effectLst/>
                        </a:rPr>
                        <a:t>w Warszawie</a:t>
                      </a:r>
                      <a:r>
                        <a:rPr lang="pl-PL" sz="1800" b="1" baseline="0" dirty="0" smtClean="0">
                          <a:effectLst/>
                        </a:rPr>
                        <a:t> </a:t>
                      </a:r>
                      <a:r>
                        <a:rPr lang="pl-PL" sz="1800" b="1" dirty="0" smtClean="0">
                          <a:effectLst/>
                        </a:rPr>
                        <a:t>ul. Trocka 4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>
                          <a:effectLst/>
                        </a:rPr>
                        <a:t>Białołęka</a:t>
                      </a:r>
                      <a:r>
                        <a:rPr lang="pl-PL" sz="1800" b="1" smtClean="0">
                          <a:effectLst/>
                        </a:rPr>
                        <a:t>, Praga Północ, Targówek</a:t>
                      </a:r>
                      <a:endParaRPr lang="pl-PL" sz="18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>
                          <a:effectLst/>
                        </a:rPr>
                        <a:t>gminy</a:t>
                      </a:r>
                      <a:r>
                        <a:rPr lang="pl-PL" sz="1800" b="1" smtClean="0">
                          <a:effectLst/>
                        </a:rPr>
                        <a:t>: Marki, Ząbki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6885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r>
                        <a:rPr lang="pl-PL" sz="800" smtClean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rgbClr val="C00000"/>
                          </a:solidFill>
                          <a:effectLst/>
                        </a:rPr>
                        <a:t>Zespół</a:t>
                      </a:r>
                      <a:r>
                        <a:rPr lang="pl-PL" sz="18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 Szkolno-Przedszkolny nr 1</a:t>
                      </a:r>
                      <a:r>
                        <a:rPr lang="pl-PL" sz="1800" b="1" dirty="0" smtClean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effectLst/>
                        </a:rPr>
                        <a:t>w Mińsku Mazowieckim</a:t>
                      </a:r>
                      <a:endParaRPr lang="pl-PL" sz="18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</a:rPr>
                        <a:t>ul</a:t>
                      </a:r>
                      <a:r>
                        <a:rPr lang="pl-PL" sz="1800" b="1" dirty="0" smtClean="0">
                          <a:effectLst/>
                        </a:rPr>
                        <a:t>. Dąbrówki 10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>
                          <a:effectLst/>
                        </a:rPr>
                        <a:t>miński</a:t>
                      </a:r>
                      <a:r>
                        <a:rPr lang="pl-PL" sz="1800" b="1" smtClean="0">
                          <a:effectLst/>
                        </a:rPr>
                        <a:t>, </a:t>
                      </a:r>
                      <a:endParaRPr lang="pl-PL" sz="1800" b="1" dirty="0" smtClean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smtClean="0">
                          <a:effectLst/>
                        </a:rPr>
                        <a:t>bez gminy Sulejówek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4800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r>
                        <a:rPr lang="pl-PL" sz="800" smtClean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rgbClr val="C00000"/>
                          </a:solidFill>
                          <a:effectLst/>
                        </a:rPr>
                        <a:t>Szkoła</a:t>
                      </a:r>
                      <a:r>
                        <a:rPr lang="pl-PL" sz="18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 Podstawowa</a:t>
                      </a:r>
                      <a:r>
                        <a:rPr lang="pl-PL" sz="1800" b="1" dirty="0" smtClean="0">
                          <a:solidFill>
                            <a:srgbClr val="C00000"/>
                          </a:solidFill>
                          <a:effectLst/>
                        </a:rPr>
                        <a:t> nr 4 </a:t>
                      </a:r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/>
                        </a:rPr>
                        <a:t>w Otwocku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</a:rPr>
                        <a:t>ul</a:t>
                      </a:r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/>
                        </a:rPr>
                        <a:t>. Szkolna</a:t>
                      </a:r>
                      <a:r>
                        <a:rPr lang="pl-PL" sz="18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31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</a:rPr>
                        <a:t>otwocki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2094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r>
                        <a:rPr lang="pl-PL" sz="800" smtClean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effectLst/>
                        </a:rPr>
                        <a:t>Zespół Szkół nr 4 z Oddziałami Integracyjnymi w Wołominie</a:t>
                      </a:r>
                      <a:endParaRPr lang="pl-PL" sz="18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</a:rPr>
                        <a:t>ul</a:t>
                      </a:r>
                      <a:r>
                        <a:rPr lang="pl-PL" sz="1800" b="1" dirty="0" smtClean="0">
                          <a:effectLst/>
                        </a:rPr>
                        <a:t>. 1-Maja 19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>
                          <a:effectLst/>
                        </a:rPr>
                        <a:t>wołomiński</a:t>
                      </a:r>
                      <a:r>
                        <a:rPr lang="pl-PL" sz="1800" b="1" smtClean="0">
                          <a:effectLst/>
                        </a:rPr>
                        <a:t>, bez gmin: Marki, Ząbki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AAD3E0-C921-457D-8FEC-06C764D1D450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69663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D8B1F01-597D-49B1-8CE1-E815DF4B7172}" type="slidenum">
              <a:rPr lang="pl-PL" smtClean="0">
                <a:latin typeface="Verdana" panose="020B0604030504040204" pitchFamily="34" charset="0"/>
              </a:rPr>
              <a:pPr/>
              <a:t>58</a:t>
            </a:fld>
            <a:endParaRPr lang="pl-PL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ytuł 1"/>
          <p:cNvSpPr>
            <a:spLocks noGrp="1"/>
          </p:cNvSpPr>
          <p:nvPr>
            <p:ph type="title"/>
          </p:nvPr>
        </p:nvSpPr>
        <p:spPr>
          <a:xfrm>
            <a:off x="304800" y="277813"/>
            <a:ext cx="7924800" cy="11398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700" dirty="0">
                <a:solidFill>
                  <a:srgbClr val="003399"/>
                </a:solidFill>
              </a:rPr>
              <a:t>Redystrybucja arkuszy egzaminacyjnych – </a:t>
            </a:r>
            <a:r>
              <a:rPr lang="pl-PL" sz="2700" dirty="0" smtClean="0">
                <a:solidFill>
                  <a:srgbClr val="003399"/>
                </a:solidFill>
              </a:rPr>
              <a:t>Warszawa</a:t>
            </a:r>
            <a:r>
              <a:rPr lang="pl-PL" sz="2000" dirty="0">
                <a:solidFill>
                  <a:srgbClr val="003399"/>
                </a:solidFill>
              </a:rPr>
              <a:t/>
            </a:r>
            <a:br>
              <a:rPr lang="pl-PL" sz="2000" dirty="0">
                <a:solidFill>
                  <a:srgbClr val="003399"/>
                </a:solidFill>
              </a:rPr>
            </a:br>
            <a:r>
              <a:rPr lang="pl-PL" sz="2000" dirty="0" smtClean="0">
                <a:solidFill>
                  <a:srgbClr val="003399"/>
                </a:solidFill>
              </a:rPr>
              <a:t>19, 20, 21 </a:t>
            </a:r>
            <a:r>
              <a:rPr lang="pl-PL" sz="2000" dirty="0">
                <a:solidFill>
                  <a:srgbClr val="003399"/>
                </a:solidFill>
              </a:rPr>
              <a:t>kwietnia </a:t>
            </a:r>
            <a:r>
              <a:rPr lang="pl-PL" sz="2000" dirty="0" smtClean="0">
                <a:solidFill>
                  <a:srgbClr val="003399"/>
                </a:solidFill>
              </a:rPr>
              <a:t>2018 </a:t>
            </a:r>
            <a:r>
              <a:rPr lang="pl-PL" sz="2000" dirty="0">
                <a:solidFill>
                  <a:srgbClr val="003399"/>
                </a:solidFill>
              </a:rPr>
              <a:t>r. – </a:t>
            </a:r>
            <a:r>
              <a:rPr lang="pl-PL" sz="2000" dirty="0" smtClean="0">
                <a:solidFill>
                  <a:srgbClr val="003399"/>
                </a:solidFill>
              </a:rPr>
              <a:t>do godz. 16.00</a:t>
            </a:r>
            <a:endParaRPr lang="pl-PL" sz="1800" dirty="0" smtClean="0">
              <a:solidFill>
                <a:srgbClr val="003399"/>
              </a:solidFill>
            </a:endParaRPr>
          </a:p>
        </p:txBody>
      </p:sp>
      <p:graphicFrame>
        <p:nvGraphicFramePr>
          <p:cNvPr id="8" name="Symbol zastępczy tabeli 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196510174"/>
              </p:ext>
            </p:extLst>
          </p:nvPr>
        </p:nvGraphicFramePr>
        <p:xfrm>
          <a:off x="304800" y="1905000"/>
          <a:ext cx="7924800" cy="43164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10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671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3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800" dirty="0" smtClean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smtClean="0">
                          <a:effectLst/>
                        </a:rPr>
                        <a:t>Adres punktu redystrybucji</a:t>
                      </a:r>
                      <a:endParaRPr lang="pl-PL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effectLst/>
                        </a:rPr>
                        <a:t>Powiat/dzielnica</a:t>
                      </a:r>
                      <a:endParaRPr lang="pl-PL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2131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endParaRPr lang="pl-PL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rgbClr val="C00000"/>
                          </a:solidFill>
                          <a:effectLst/>
                        </a:rPr>
                        <a:t>VI</a:t>
                      </a:r>
                      <a:r>
                        <a:rPr lang="pl-PL" sz="18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 Liceum Ogólnokształcące </a:t>
                      </a:r>
                      <a:r>
                        <a:rPr lang="pl-PL" sz="1800" b="1" baseline="0" dirty="0" smtClean="0">
                          <a:effectLst/>
                        </a:rPr>
                        <a:t>w</a:t>
                      </a:r>
                      <a:r>
                        <a:rPr lang="pl-PL" sz="1800" b="1" dirty="0" smtClean="0">
                          <a:effectLst/>
                        </a:rPr>
                        <a:t> Warszawie</a:t>
                      </a:r>
                      <a:endParaRPr lang="pl-PL" sz="18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</a:rPr>
                        <a:t>ul</a:t>
                      </a:r>
                      <a:r>
                        <a:rPr lang="pl-PL" sz="1800" b="1" dirty="0" smtClean="0">
                          <a:effectLst/>
                        </a:rPr>
                        <a:t>. Wiktorska 30/32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>
                          <a:effectLst/>
                        </a:rPr>
                        <a:t>Mokotów</a:t>
                      </a:r>
                      <a:r>
                        <a:rPr lang="pl-PL" sz="1800" b="1" smtClean="0">
                          <a:effectLst/>
                        </a:rPr>
                        <a:t>, Ursynów, Wilanów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2916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endParaRPr lang="pl-PL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rgbClr val="C00000"/>
                          </a:solidFill>
                          <a:effectLst/>
                        </a:rPr>
                        <a:t>Szkoła</a:t>
                      </a:r>
                      <a:r>
                        <a:rPr lang="pl-PL" sz="18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 Podstawowa nr 362</a:t>
                      </a:r>
                      <a:r>
                        <a:rPr lang="pl-PL" sz="1800" b="1" dirty="0" smtClean="0">
                          <a:effectLst/>
                        </a:rPr>
                        <a:t> w Warszawie, ul. Czumy 8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effectLst/>
                        </a:rPr>
                        <a:t>Bemowo,</a:t>
                      </a:r>
                      <a:endParaRPr lang="pl-PL" sz="18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effectLst/>
                        </a:rPr>
                        <a:t>warszawski zachodni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3254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endParaRPr lang="pl-PL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effectLst/>
                        </a:rPr>
                        <a:t>Gimnazjum Sportowe nr 17 w </a:t>
                      </a:r>
                      <a:r>
                        <a:rPr lang="pl-PL" sz="1800" b="1" dirty="0" smtClean="0">
                          <a:solidFill>
                            <a:srgbClr val="C00000"/>
                          </a:solidFill>
                          <a:effectLst/>
                        </a:rPr>
                        <a:t>Zespole Szkół nr 83</a:t>
                      </a:r>
                      <a:r>
                        <a:rPr lang="pl-PL" sz="1800" b="1" dirty="0" smtClean="0">
                          <a:effectLst/>
                        </a:rPr>
                        <a:t> w Warszawie</a:t>
                      </a:r>
                      <a:endParaRPr lang="pl-PL" sz="18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</a:rPr>
                        <a:t>ul</a:t>
                      </a:r>
                      <a:r>
                        <a:rPr lang="pl-PL" sz="1800" b="1" dirty="0" smtClean="0">
                          <a:effectLst/>
                        </a:rPr>
                        <a:t>. Powstańców Wielkopolskich 4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</a:rPr>
                        <a:t>Ochota</a:t>
                      </a:r>
                      <a:r>
                        <a:rPr lang="pl-PL" sz="1800" b="1" dirty="0" smtClean="0">
                          <a:effectLst/>
                        </a:rPr>
                        <a:t>, Ursus, Włochy</a:t>
                      </a:r>
                      <a:endParaRPr lang="pl-PL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AAD3E0-C921-457D-8FEC-06C764D1D450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75803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3FDDFBD-4061-4030-9747-D2334254ADB7}" type="slidenum">
              <a:rPr lang="pl-PL" smtClean="0">
                <a:latin typeface="Verdana" panose="020B0604030504040204" pitchFamily="34" charset="0"/>
              </a:rPr>
              <a:pPr/>
              <a:t>59</a:t>
            </a:fld>
            <a:endParaRPr lang="pl-PL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365125"/>
            <a:ext cx="7910513" cy="625475"/>
          </a:xfrm>
        </p:spPr>
        <p:txBody>
          <a:bodyPr>
            <a:normAutofit/>
          </a:bodyPr>
          <a:lstStyle/>
          <a:p>
            <a:r>
              <a:rPr lang="pl-PL" sz="2500" dirty="0">
                <a:solidFill>
                  <a:schemeClr val="tx2"/>
                </a:solidFill>
              </a:rPr>
              <a:t>Komunikaty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D24470-D042-4E44-BF19-8A25AD0DB9E4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7C4967-5DA2-49F5-8A4A-7B513E2E6D08}" type="slidenum">
              <a:rPr lang="pl-PL" smtClean="0"/>
              <a:pPr>
                <a:defRPr/>
              </a:pPr>
              <a:t>6</a:t>
            </a:fld>
            <a:endParaRPr lang="pl-PL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849694"/>
              </p:ext>
            </p:extLst>
          </p:nvPr>
        </p:nvGraphicFramePr>
        <p:xfrm>
          <a:off x="518118" y="4114800"/>
          <a:ext cx="7483876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022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w terminie głównym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18, 19, 20 kwietnia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W terminie dodatkowym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4, 5, 6,</a:t>
                      </a:r>
                      <a:r>
                        <a:rPr lang="pl-PL" baseline="0" dirty="0" smtClean="0"/>
                        <a:t> czerwca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Termin</a:t>
                      </a:r>
                      <a:r>
                        <a:rPr lang="pl-PL" baseline="0" dirty="0" smtClean="0"/>
                        <a:t> ogłoszenia wyników oraz przekazania do szkół wyników i zaświadczeń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15 czerwca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Termin wydania zaświadczeń</a:t>
                      </a:r>
                      <a:r>
                        <a:rPr lang="pl-PL" baseline="0" dirty="0" smtClean="0"/>
                        <a:t> </a:t>
                      </a:r>
                      <a:r>
                        <a:rPr lang="pl-PL" dirty="0" smtClean="0"/>
                        <a:t>zdającym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22 czerwca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 cstate="print"/>
          <a:srcRect l="28333" t="15926" r="28334" b="36667"/>
          <a:stretch/>
        </p:blipFill>
        <p:spPr>
          <a:xfrm>
            <a:off x="2057569" y="246288"/>
            <a:ext cx="5791031" cy="356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9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ytuł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848600" cy="103663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dirty="0" smtClean="0">
                <a:solidFill>
                  <a:srgbClr val="003399"/>
                </a:solidFill>
              </a:rPr>
              <a:t>Redystrybucja arkuszy egzaminacyjnych – Warszawa</a:t>
            </a:r>
            <a:r>
              <a:rPr lang="pl-PL" sz="1800" dirty="0" smtClean="0">
                <a:solidFill>
                  <a:srgbClr val="003399"/>
                </a:solidFill>
              </a:rPr>
              <a:t/>
            </a:r>
            <a:br>
              <a:rPr lang="pl-PL" sz="1800" dirty="0" smtClean="0">
                <a:solidFill>
                  <a:srgbClr val="003399"/>
                </a:solidFill>
              </a:rPr>
            </a:br>
            <a:r>
              <a:rPr lang="pl-PL" sz="1800" dirty="0" smtClean="0">
                <a:solidFill>
                  <a:srgbClr val="003399"/>
                </a:solidFill>
              </a:rPr>
              <a:t>19, 20, 21 </a:t>
            </a:r>
            <a:r>
              <a:rPr lang="pl-PL" sz="1800" dirty="0">
                <a:solidFill>
                  <a:srgbClr val="003399"/>
                </a:solidFill>
              </a:rPr>
              <a:t>kwietnia </a:t>
            </a:r>
            <a:r>
              <a:rPr lang="pl-PL" sz="1800" dirty="0" smtClean="0">
                <a:solidFill>
                  <a:srgbClr val="003399"/>
                </a:solidFill>
              </a:rPr>
              <a:t>2018 </a:t>
            </a:r>
            <a:r>
              <a:rPr lang="pl-PL" sz="1800" dirty="0">
                <a:solidFill>
                  <a:srgbClr val="003399"/>
                </a:solidFill>
              </a:rPr>
              <a:t>r. – </a:t>
            </a:r>
            <a:r>
              <a:rPr lang="pl-PL" sz="1800" dirty="0" smtClean="0">
                <a:solidFill>
                  <a:srgbClr val="003399"/>
                </a:solidFill>
              </a:rPr>
              <a:t>do godz. 15.30</a:t>
            </a:r>
            <a:endParaRPr lang="pl-PL" sz="1800" dirty="0" smtClean="0"/>
          </a:p>
        </p:txBody>
      </p:sp>
      <p:graphicFrame>
        <p:nvGraphicFramePr>
          <p:cNvPr id="9" name="Symbol zastępczy tabeli 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52943329"/>
              </p:ext>
            </p:extLst>
          </p:nvPr>
        </p:nvGraphicFramePr>
        <p:xfrm>
          <a:off x="228600" y="1371600"/>
          <a:ext cx="7848600" cy="4889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54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870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860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983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800" dirty="0" smtClean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smtClean="0">
                          <a:effectLst/>
                        </a:rPr>
                        <a:t>Adres punktu redystrybucji</a:t>
                      </a:r>
                      <a:endParaRPr lang="pl-PL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effectLst/>
                        </a:rPr>
                        <a:t>Powiat/dzielnica</a:t>
                      </a:r>
                      <a:endParaRPr lang="pl-PL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944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endParaRPr lang="pl-PL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C00000"/>
                          </a:solidFill>
                          <a:effectLst/>
                        </a:rPr>
                        <a:t>Szkoła</a:t>
                      </a:r>
                      <a:r>
                        <a:rPr lang="pl-PL" sz="16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 Podstawowa nr 5</a:t>
                      </a:r>
                      <a:r>
                        <a:rPr lang="pl-PL" sz="1600" b="1" dirty="0" smtClean="0">
                          <a:effectLst/>
                        </a:rPr>
                        <a:t> w Grodzisku </a:t>
                      </a:r>
                      <a:r>
                        <a:rPr lang="pl-PL" sz="1600" b="1" dirty="0" err="1" smtClean="0">
                          <a:effectLst/>
                        </a:rPr>
                        <a:t>Maz</a:t>
                      </a:r>
                      <a:r>
                        <a:rPr lang="pl-PL" sz="1600" b="1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ul</a:t>
                      </a:r>
                      <a:r>
                        <a:rPr lang="pl-PL" sz="1600" b="1" dirty="0" smtClean="0">
                          <a:effectLst/>
                        </a:rPr>
                        <a:t>. L. </a:t>
                      </a:r>
                      <a:r>
                        <a:rPr lang="pl-PL" sz="1600" b="1" dirty="0" err="1" smtClean="0">
                          <a:effectLst/>
                        </a:rPr>
                        <a:t>Zondka</a:t>
                      </a:r>
                      <a:r>
                        <a:rPr lang="pl-PL" sz="1600" b="1" dirty="0" smtClean="0">
                          <a:effectLst/>
                        </a:rPr>
                        <a:t> 6</a:t>
                      </a:r>
                      <a:endParaRPr lang="pl-PL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grodziski</a:t>
                      </a:r>
                      <a:r>
                        <a:rPr lang="pl-PL" sz="1600" b="1" smtClean="0">
                          <a:effectLst/>
                        </a:rPr>
                        <a:t>, żyrardowski</a:t>
                      </a:r>
                      <a:endParaRPr lang="pl-PL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0904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endParaRPr lang="pl-PL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Szkoła Podstawowa nr 2 w Pruszkowie</a:t>
                      </a:r>
                      <a:endParaRPr lang="pl-PL" sz="16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ul. Jasna 2</a:t>
                      </a:r>
                      <a:endParaRPr lang="pl-PL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860" marR="5086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pruszkowski</a:t>
                      </a:r>
                      <a:endParaRPr lang="pl-PL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860" marR="5086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4487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r>
                        <a:rPr lang="pl-PL" sz="1800" smtClean="0">
                          <a:effectLst/>
                        </a:rPr>
                        <a:t> </a:t>
                      </a:r>
                      <a:endParaRPr lang="pl-PL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C00000"/>
                          </a:solidFill>
                          <a:effectLst/>
                        </a:rPr>
                        <a:t>Szkoła</a:t>
                      </a:r>
                      <a:r>
                        <a:rPr lang="pl-PL" sz="16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 Podstawowa nr 8</a:t>
                      </a:r>
                      <a:r>
                        <a:rPr lang="pl-PL" sz="1600" b="1" dirty="0" smtClean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pl-PL" sz="1600" b="1" dirty="0" smtClean="0">
                          <a:effectLst/>
                        </a:rPr>
                        <a:t>w Legionowie</a:t>
                      </a:r>
                      <a:endParaRPr lang="pl-PL" sz="16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ul</a:t>
                      </a:r>
                      <a:r>
                        <a:rPr lang="pl-PL" sz="1600" b="1" dirty="0" smtClean="0">
                          <a:effectLst/>
                        </a:rPr>
                        <a:t>. Zegrzyńska 3</a:t>
                      </a:r>
                      <a:endParaRPr lang="pl-PL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legionowski</a:t>
                      </a:r>
                      <a:r>
                        <a:rPr lang="pl-PL" sz="1600" b="1" smtClean="0">
                          <a:effectLst/>
                        </a:rPr>
                        <a:t>, nowodworski</a:t>
                      </a:r>
                      <a:endParaRPr lang="pl-PL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2446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endParaRPr lang="pl-PL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C00000"/>
                          </a:solidFill>
                          <a:effectLst/>
                        </a:rPr>
                        <a:t>Szkoła</a:t>
                      </a:r>
                      <a:r>
                        <a:rPr lang="pl-PL" sz="16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 Podstawowa nr 1</a:t>
                      </a:r>
                      <a:r>
                        <a:rPr lang="pl-PL" sz="1600" b="1" baseline="0" dirty="0" smtClean="0">
                          <a:effectLst/>
                        </a:rPr>
                        <a:t> w Sochaczewie</a:t>
                      </a:r>
                      <a:endParaRPr lang="pl-PL" sz="1600" b="1" dirty="0" smtClean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</a:rPr>
                        <a:t>ul. Prezydenta</a:t>
                      </a:r>
                      <a:r>
                        <a:rPr lang="pl-PL" sz="1600" b="1" baseline="0" dirty="0" smtClean="0">
                          <a:effectLst/>
                        </a:rPr>
                        <a:t> Ryszarda Kaczorowskiego</a:t>
                      </a:r>
                      <a:r>
                        <a:rPr lang="pl-PL" sz="1600" b="1" dirty="0" smtClean="0">
                          <a:effectLst/>
                        </a:rPr>
                        <a:t> 7</a:t>
                      </a:r>
                      <a:endParaRPr lang="pl-PL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sochaczewski</a:t>
                      </a:r>
                      <a:endParaRPr lang="pl-PL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9329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endParaRPr lang="pl-PL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C00000"/>
                          </a:solidFill>
                          <a:effectLst/>
                        </a:rPr>
                        <a:t>Szkoła</a:t>
                      </a:r>
                      <a:r>
                        <a:rPr lang="pl-PL" sz="16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 Podstawowa nr 1</a:t>
                      </a:r>
                      <a:r>
                        <a:rPr lang="pl-PL" sz="1600" b="1" dirty="0" smtClean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pl-PL" sz="1600" b="1" dirty="0" smtClean="0">
                          <a:solidFill>
                            <a:schemeClr val="tx1"/>
                          </a:solidFill>
                          <a:effectLst/>
                        </a:rPr>
                        <a:t>w Piasecznie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Aleja</a:t>
                      </a:r>
                      <a:r>
                        <a:rPr lang="pl-PL" sz="16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Kalin 30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piaseczyński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AAD3E0-C921-457D-8FEC-06C764D1D450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76835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69CAAF-1D1C-4320-A982-FD7BC247B275}" type="slidenum">
              <a:rPr lang="pl-PL" smtClean="0">
                <a:latin typeface="Verdana" panose="020B0604030504040204" pitchFamily="34" charset="0"/>
              </a:rPr>
              <a:pPr/>
              <a:t>60</a:t>
            </a:fld>
            <a:endParaRPr lang="pl-PL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ytuł 1"/>
          <p:cNvSpPr>
            <a:spLocks noGrp="1"/>
          </p:cNvSpPr>
          <p:nvPr>
            <p:ph type="title"/>
          </p:nvPr>
        </p:nvSpPr>
        <p:spPr>
          <a:xfrm>
            <a:off x="152400" y="462829"/>
            <a:ext cx="7848600" cy="10668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dirty="0">
                <a:solidFill>
                  <a:srgbClr val="003399"/>
                </a:solidFill>
              </a:rPr>
              <a:t>Redystrybucja arkuszy egzaminacyjnych – Warszawa</a:t>
            </a:r>
            <a:br>
              <a:rPr lang="pl-PL" sz="2400" dirty="0">
                <a:solidFill>
                  <a:srgbClr val="003399"/>
                </a:solidFill>
              </a:rPr>
            </a:br>
            <a:r>
              <a:rPr lang="pl-PL" sz="1800" dirty="0" smtClean="0">
                <a:solidFill>
                  <a:srgbClr val="003399"/>
                </a:solidFill>
              </a:rPr>
              <a:t>19, 20, 21 kwietnia 2018 r. – do godz. 16.00</a:t>
            </a:r>
            <a:endParaRPr lang="pl-PL" sz="1800" dirty="0">
              <a:solidFill>
                <a:srgbClr val="003399"/>
              </a:solidFill>
            </a:endParaRPr>
          </a:p>
        </p:txBody>
      </p:sp>
      <p:graphicFrame>
        <p:nvGraphicFramePr>
          <p:cNvPr id="7" name="Symbol zastępczy tabeli 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706196977"/>
              </p:ext>
            </p:extLst>
          </p:nvPr>
        </p:nvGraphicFramePr>
        <p:xfrm>
          <a:off x="304800" y="1981200"/>
          <a:ext cx="7848599" cy="34924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19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606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860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04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800" dirty="0" smtClean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smtClean="0">
                          <a:effectLst/>
                        </a:rPr>
                        <a:t>Adres punktu redystrybucji</a:t>
                      </a:r>
                      <a:endParaRPr lang="pl-PL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effectLst/>
                        </a:rPr>
                        <a:t>Powiat/dzielnica</a:t>
                      </a:r>
                      <a:endParaRPr lang="pl-PL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4872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r>
                        <a:rPr lang="pl-PL" sz="800" smtClean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</a:rPr>
                        <a:t>Okręgowa Komisja Egzaminacyjna w Warszawie,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Plac</a:t>
                      </a:r>
                      <a:r>
                        <a:rPr lang="pl-PL" sz="16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Europejski 3 (dawna Grzybowska 77)</a:t>
                      </a:r>
                      <a:endParaRPr lang="pl-PL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Bielany</a:t>
                      </a:r>
                      <a:r>
                        <a:rPr lang="pl-PL" sz="1600" b="1" smtClean="0">
                          <a:effectLst/>
                        </a:rPr>
                        <a:t>, </a:t>
                      </a:r>
                      <a:endParaRPr lang="pl-PL" sz="1600" b="1" dirty="0" smtClean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</a:rPr>
                        <a:t>Śródmieście</a:t>
                      </a:r>
                      <a:r>
                        <a:rPr lang="pl-PL" sz="1600" b="1" dirty="0"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Wola</a:t>
                      </a:r>
                      <a:r>
                        <a:rPr lang="pl-PL" sz="1600" b="1" smtClean="0">
                          <a:effectLst/>
                        </a:rPr>
                        <a:t>, </a:t>
                      </a:r>
                      <a:endParaRPr lang="pl-PL" sz="1600" b="1" dirty="0" smtClean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</a:rPr>
                        <a:t>Żoliborz</a:t>
                      </a:r>
                      <a:endParaRPr lang="pl-PL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6330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r>
                        <a:rPr lang="pl-PL" sz="800" smtClean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chemeClr val="tx1"/>
                          </a:solidFill>
                          <a:effectLst/>
                        </a:rPr>
                        <a:t>Gimnazjum</a:t>
                      </a:r>
                      <a:r>
                        <a:rPr lang="pl-PL" sz="16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nr 162</a:t>
                      </a:r>
                      <a:r>
                        <a:rPr lang="pl-PL" sz="1600" b="1" dirty="0" smtClean="0">
                          <a:solidFill>
                            <a:schemeClr val="tx1"/>
                          </a:solidFill>
                          <a:effectLst/>
                        </a:rPr>
                        <a:t> w Warszawie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ul</a:t>
                      </a:r>
                      <a:r>
                        <a:rPr lang="pl-PL" sz="1600" b="1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pl-PL" sz="16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Ossowska 81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</a:rPr>
                        <a:t>Praga Południe,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</a:rPr>
                        <a:t>Rembertów</a:t>
                      </a:r>
                      <a:r>
                        <a:rPr lang="pl-PL" sz="1600" b="1" dirty="0"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Wawer</a:t>
                      </a:r>
                      <a:r>
                        <a:rPr lang="pl-PL" sz="1600" b="1" dirty="0" smtClean="0">
                          <a:effectLst/>
                        </a:rPr>
                        <a:t>,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</a:rPr>
                        <a:t>Wesoła,</a:t>
                      </a:r>
                      <a:endParaRPr lang="pl-PL" sz="16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</a:rPr>
                        <a:t>gmina Sulejówek</a:t>
                      </a:r>
                      <a:endParaRPr lang="pl-PL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860" marR="5086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AAD3E0-C921-457D-8FEC-06C764D1D450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68631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8DED68-4AFB-421D-B5BB-26DB20684AB0}" type="slidenum">
              <a:rPr lang="pl-PL" smtClean="0">
                <a:latin typeface="Verdana" panose="020B0604030504040204" pitchFamily="34" charset="0"/>
              </a:rPr>
              <a:pPr/>
              <a:t>61</a:t>
            </a:fld>
            <a:endParaRPr lang="pl-PL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D24470-D042-4E44-BF19-8A25AD0DB9E4}" type="datetime1">
              <a:rPr lang="pl-PL" smtClean="0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7C4967-5DA2-49F5-8A4A-7B513E2E6D08}" type="slidenum">
              <a:rPr lang="pl-PL" smtClean="0"/>
              <a:pPr>
                <a:defRPr/>
              </a:pPr>
              <a:t>7</a:t>
            </a:fld>
            <a:endParaRPr lang="pl-PL"/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304800" y="365125"/>
            <a:ext cx="7910513" cy="625475"/>
          </a:xfrm>
        </p:spPr>
        <p:txBody>
          <a:bodyPr>
            <a:normAutofit/>
          </a:bodyPr>
          <a:lstStyle/>
          <a:p>
            <a:r>
              <a:rPr lang="pl-PL" sz="2500" dirty="0">
                <a:solidFill>
                  <a:srgbClr val="1F497D"/>
                </a:solidFill>
              </a:rPr>
              <a:t>Komunikaty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/>
          <a:srcRect l="27500" t="14445" r="27500" b="4074"/>
          <a:stretch/>
        </p:blipFill>
        <p:spPr>
          <a:xfrm>
            <a:off x="2133600" y="365125"/>
            <a:ext cx="6003205" cy="611437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136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46150" y="758825"/>
            <a:ext cx="7064375" cy="27463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000" dirty="0" smtClean="0"/>
              <a:t>Przygotowanie egzaminu gimnazjalnego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150" y="3625049"/>
            <a:ext cx="7543800" cy="1692275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dirty="0" smtClean="0">
                <a:solidFill>
                  <a:schemeClr val="tx1"/>
                </a:solidFill>
              </a:rPr>
              <a:t>Harmonogram dyrektora szkoły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dirty="0" smtClean="0">
                <a:solidFill>
                  <a:schemeClr val="tx1"/>
                </a:solidFill>
              </a:rPr>
              <a:t> </a:t>
            </a:r>
            <a:r>
              <a:rPr lang="pl-PL" sz="3200" b="1" dirty="0">
                <a:solidFill>
                  <a:schemeClr val="tx1"/>
                </a:solidFill>
              </a:rPr>
              <a:t>i dokumentowanie działań</a:t>
            </a:r>
            <a:endParaRPr lang="pl-PL" sz="3200" b="1" dirty="0" smtClean="0">
              <a:solidFill>
                <a:schemeClr val="tx1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310064-EB44-4E23-916C-2E8B42BAE38A}" type="datetime1">
              <a:rPr lang="pl-PL"/>
              <a:pPr>
                <a:defRPr/>
              </a:pPr>
              <a:t>2018-04-04</a:t>
            </a:fld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OKE Warszawa</a:t>
            </a:r>
            <a:endParaRPr lang="pl-PL" dirty="0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790CC-F707-429F-8EB9-3F2E68CCAEB6}" type="slidenum">
              <a:rPr lang="pl-PL" smtClean="0">
                <a:latin typeface="Verdana" panose="020B0604030504040204" pitchFamily="34" charset="0"/>
              </a:rPr>
              <a:pPr/>
              <a:t>8</a:t>
            </a:fld>
            <a:endParaRPr lang="pl-PL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7376864" cy="533400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chemeClr val="tx2"/>
                </a:solidFill>
              </a:rPr>
              <a:t>przygotowanie egzaminu – harmonogram działań</a:t>
            </a:r>
            <a:endParaRPr lang="pl-PL" sz="2800" dirty="0">
              <a:solidFill>
                <a:schemeClr val="tx2"/>
              </a:solidFill>
            </a:endParaRPr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3192596"/>
              </p:ext>
            </p:extLst>
          </p:nvPr>
        </p:nvGraphicFramePr>
        <p:xfrm>
          <a:off x="208755" y="1198854"/>
          <a:ext cx="8001002" cy="5380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58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565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5622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Termin</a:t>
                      </a:r>
                      <a:endParaRPr lang="pl-P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Zadanie/Działanie</a:t>
                      </a:r>
                      <a:endParaRPr lang="pl-P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Załączniki</a:t>
                      </a:r>
                    </a:p>
                    <a:p>
                      <a:pPr marL="0" algn="ctr" defTabSz="914400" rtl="0" eaLnBrk="1" latinLnBrk="0" hangingPunct="1"/>
                      <a:r>
                        <a:rPr lang="pl-PL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(dokumentowanie)</a:t>
                      </a:r>
                      <a:endParaRPr lang="pl-PL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557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 16</a:t>
                      </a:r>
                      <a:r>
                        <a:rPr lang="pl-PL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lutego</a:t>
                      </a:r>
                      <a:endParaRPr lang="pl-PL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pl-P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Powołanie zastępcy przewodniczącego zespołu egzaminacyjnego;</a:t>
                      </a:r>
                    </a:p>
                    <a:p>
                      <a:pPr marL="285750" indent="-28575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Powołanie członków zespołu egzaminacyjnego, w tym zespołów nadzorujących;</a:t>
                      </a:r>
                    </a:p>
                    <a:p>
                      <a:pPr marL="285750" indent="-28575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Zawarcie porozumień z dyrektorami innych szkół,  których pracownicy wchodzą w skład ZN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i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Załącznik 5b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Załącznik 5a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pl-PL" sz="1800" i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pl-PL" sz="1800" i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pl-PL" sz="1800" i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613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 17</a:t>
                      </a:r>
                      <a:r>
                        <a:rPr lang="pl-PL" sz="18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kwietnia</a:t>
                      </a:r>
                      <a:endParaRPr lang="pl-PL" sz="18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Odbycie przez PZE i/lub zastępcę PZE szkolenia w zakresie organizacji egzaminu gimnazjalnego </a:t>
                      </a:r>
                      <a:r>
                        <a:rPr lang="pl-PL" sz="18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 </a:t>
                      </a:r>
                      <a:r>
                        <a:rPr lang="pl-PL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przeszkolenie w tym zakresie członków zespołu egzaminacyjnego z danej szkoły oraz zebranie ich podpisów potwierdzających odbycie szkolenia i znajomość</a:t>
                      </a:r>
                      <a:r>
                        <a:rPr lang="pl-PL" sz="18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przepisów związanych z bezpieczeństwem materiałów egzaminacyjnych</a:t>
                      </a:r>
                      <a:endParaRPr lang="pl-PL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Załącznik 5a</a:t>
                      </a:r>
                      <a:endParaRPr lang="pl-PL" sz="1800" b="1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B8D26-81FD-4D30-858F-55C6582FF9A7}" type="datetime1">
              <a:rPr lang="pl-PL" smtClean="0"/>
              <a:pPr/>
              <a:t>2018-04-04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OKE w Warszawie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931897F-8F23-433E-A660-EFF8D3EDA506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109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Niebieski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iew" id="{BA0EB5A6-F2D4-4F82-977B-64ADEE4A2A69}" vid="{23C5FE65-18CC-4A65-9EBC-B05E331504EC}"/>
    </a:ext>
  </a:ext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TM03457515[[fn=Widok]]</Template>
  <TotalTime>10732</TotalTime>
  <Words>4003</Words>
  <Application>Microsoft Office PowerPoint</Application>
  <PresentationFormat>Pokaz na ekranie (4:3)</PresentationFormat>
  <Paragraphs>1247</Paragraphs>
  <Slides>61</Slides>
  <Notes>29</Notes>
  <HiddenSlides>1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61</vt:i4>
      </vt:variant>
    </vt:vector>
  </HeadingPairs>
  <TitlesOfParts>
    <vt:vector size="62" baseType="lpstr">
      <vt:lpstr>View</vt:lpstr>
      <vt:lpstr>Okręgowa Komisja Egzaminacyjna w Warszawie</vt:lpstr>
      <vt:lpstr>Tematyka szkolenia</vt:lpstr>
      <vt:lpstr>Podstawy prawne  egzaminu gimnazjalnego  komunikaty,  procedury </vt:lpstr>
      <vt:lpstr>Ustawa z dnia 7 września 1991 r. o systemie oświaty  (tekst jedn. Dz. U. z 2016 r. poz. 1943, ze zm.)    </vt:lpstr>
      <vt:lpstr>Rozporządzenie Ministra Edukacji Narodowej z dnia 21 grudnia 2016 r. w sprawie szczegółowych warunków i sposobu przeprowadzania egzaminu gimnazjalnego i egzaminu maturalnego (Dz. U. z 2016 r. poz. 2223)                 </vt:lpstr>
      <vt:lpstr>Komunikaty</vt:lpstr>
      <vt:lpstr>Komunikaty</vt:lpstr>
      <vt:lpstr>Przygotowanie egzaminu gimnazjalnego </vt:lpstr>
      <vt:lpstr>przygotowanie egzaminu – harmonogram działań</vt:lpstr>
      <vt:lpstr> Skład zespołów nadzorujących</vt:lpstr>
      <vt:lpstr>Prezentacja programu PowerPoint</vt:lpstr>
      <vt:lpstr>przygotowanie egzaminu – harmonogram działań</vt:lpstr>
      <vt:lpstr>przygotowanie egzaminu – harmonogram działań</vt:lpstr>
      <vt:lpstr>Załącznik 7. lista uczniów lista powinna być uzupełniona przed rozdaniem zespołom nadzorującym</vt:lpstr>
      <vt:lpstr>Organizacja  i  przeprowadzanie egzaminu gimnazjalnego</vt:lpstr>
      <vt:lpstr>dystrybucja materiałów egzaminacyjnych</vt:lpstr>
      <vt:lpstr>dystrybucja materiałów egzaminacyjnych</vt:lpstr>
      <vt:lpstr>przykładowa dystrybucja materiałów egzaminacyjnych</vt:lpstr>
      <vt:lpstr>arkusze egzaminacyjne</vt:lpstr>
      <vt:lpstr>arkusze egzaminacyjne</vt:lpstr>
      <vt:lpstr>zadania dyrektora przed egzaminem gimnazjalnym</vt:lpstr>
      <vt:lpstr> zadania dyrektora tuż przed rozpoczęciem egzaminu gimnazjalnego</vt:lpstr>
      <vt:lpstr>Naklejki z kodem na egzamin gimnazjalny (13 lub 17 sztuk) do wykorzystania są:  1 dzień – historia (2), język polski (3)  2 dzień – przyroda (2), matematyka (4) 3 dzień – język obcy PP (2), język obcy PR (3) </vt:lpstr>
      <vt:lpstr> zadania dyrektora przed rozpoczęciem egzaminu gimnazjalnego</vt:lpstr>
      <vt:lpstr> organizacja i przebieg egzaminu gimnazjalnego</vt:lpstr>
      <vt:lpstr> organizacja i przebieg egzaminu gimnazjalnego</vt:lpstr>
      <vt:lpstr> organizacja i przebieg egzaminu gimnazjalnego</vt:lpstr>
      <vt:lpstr>kodowanie arkusza egzaminu gimnazjalnego na przykładzie arkusza z matematyki</vt:lpstr>
      <vt:lpstr>kodowanie arkusza egzaminu gimnazjalnego na przykładzie arkusza z matematyki</vt:lpstr>
      <vt:lpstr>Prezentacja programu PowerPoint</vt:lpstr>
      <vt:lpstr>organizacja i przebieg egzaminu gimnazjalnego</vt:lpstr>
      <vt:lpstr>organizacja i przebieg egzaminu gimnazjalnego</vt:lpstr>
      <vt:lpstr>sytuacje szczególne w trakcie egzaminu gimnazjalnego </vt:lpstr>
      <vt:lpstr>sytuacje szczególne w trakcie egzaminu gimnazjalnego </vt:lpstr>
      <vt:lpstr>sytuacje szczególne w trakcie egzaminu gimnazjalnego </vt:lpstr>
      <vt:lpstr>Postępowanie z materiałami egzaminacyjnymi po zakończeniu egzaminu gimnazjalnego</vt:lpstr>
      <vt:lpstr>Postępowanie z materiałami egzaminacyjnymi po zakończeniu  egzaminu gimnazjalnego</vt:lpstr>
      <vt:lpstr>Postępowanie z materiałami egzaminacyjnymi po zakończeniu  egzaminu gimnazjalnego</vt:lpstr>
      <vt:lpstr>Postępowanie z materiałami egzaminacyjnymi po zakończeniu  egzaminu gimnazjalnego</vt:lpstr>
      <vt:lpstr>Prezentacja programu PowerPoint</vt:lpstr>
      <vt:lpstr>Prezentacja programu PowerPoint</vt:lpstr>
      <vt:lpstr>Prezentacja programu PowerPoint</vt:lpstr>
      <vt:lpstr>koperty zwrotne – zasady pakowania arkuszy UWAGA </vt:lpstr>
      <vt:lpstr>Prezentacja programu PowerPoint</vt:lpstr>
      <vt:lpstr>koperty zwrotne </vt:lpstr>
      <vt:lpstr>koperty zwrotne</vt:lpstr>
      <vt:lpstr>koperty zwrotne </vt:lpstr>
      <vt:lpstr>koperty zwrotne</vt:lpstr>
      <vt:lpstr>Prezentacja programu PowerPoint</vt:lpstr>
      <vt:lpstr>Uwaga!</vt:lpstr>
      <vt:lpstr>Prezentacja programu PowerPoint</vt:lpstr>
      <vt:lpstr>Po egzaminie – harmonogram działań </vt:lpstr>
      <vt:lpstr>Redystrybucja arkuszy egzaminacyjnych - Płock 18, 19, 20 kwietnia 2018 r. – do godz. 15.30</vt:lpstr>
      <vt:lpstr>Redystrybucja arkuszy egzaminacyjnych - Ciechanów 18, 19, 20 kwietnia 2018 r. – do godz. 15.30</vt:lpstr>
      <vt:lpstr>Redystrybucja arkuszy egzaminacyjnych - Ostrołęka 18, 19, 20 kwietnia 2018 r. – do godz. 15.30</vt:lpstr>
      <vt:lpstr>Redystrybucja arkuszy egzaminacyjnych - Siedlce 18, 19, 20 kwietnia 2018 r. – do godz. 15.30</vt:lpstr>
      <vt:lpstr>Redystrybucja arkuszy egzaminacyjnych - Radom 18, 19, 20 kwietnia 2018 r. – do godz. 15.30</vt:lpstr>
      <vt:lpstr>Redystrybucja arkuszy egzaminacyjnych – Warszawa 18, 19, 20 kwietnia 2018 r. – do godz. 16.00</vt:lpstr>
      <vt:lpstr>Redystrybucja arkuszy egzaminacyjnych – Warszawa 19, 20, 21 kwietnia 2018 r. – do godz. 16.00</vt:lpstr>
      <vt:lpstr>Redystrybucja arkuszy egzaminacyjnych – Warszawa 19, 20, 21 kwietnia 2018 r. – do godz. 15.30</vt:lpstr>
      <vt:lpstr>Redystrybucja arkuszy egzaminacyjnych – Warszawa 19, 20, 21 kwietnia 2018 r. – do godz. 16.00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ragna.s</dc:creator>
  <cp:lastModifiedBy>marcin.wojcik89@outlook.com</cp:lastModifiedBy>
  <cp:revision>762</cp:revision>
  <cp:lastPrinted>2018-02-14T09:35:31Z</cp:lastPrinted>
  <dcterms:created xsi:type="dcterms:W3CDTF">1601-01-01T00:00:00Z</dcterms:created>
  <dcterms:modified xsi:type="dcterms:W3CDTF">2018-04-04T19:04:56Z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